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723" r:id="rId5"/>
  </p:sldMasterIdLst>
  <p:notesMasterIdLst>
    <p:notesMasterId r:id="rId48"/>
  </p:notesMasterIdLst>
  <p:handoutMasterIdLst>
    <p:handoutMasterId r:id="rId49"/>
  </p:handoutMasterIdLst>
  <p:sldIdLst>
    <p:sldId id="261" r:id="rId6"/>
    <p:sldId id="311" r:id="rId7"/>
    <p:sldId id="310" r:id="rId8"/>
    <p:sldId id="309" r:id="rId9"/>
    <p:sldId id="277" r:id="rId10"/>
    <p:sldId id="297" r:id="rId11"/>
    <p:sldId id="283" r:id="rId12"/>
    <p:sldId id="284" r:id="rId13"/>
    <p:sldId id="287" r:id="rId14"/>
    <p:sldId id="288" r:id="rId15"/>
    <p:sldId id="289" r:id="rId16"/>
    <p:sldId id="290" r:id="rId17"/>
    <p:sldId id="291" r:id="rId18"/>
    <p:sldId id="324" r:id="rId19"/>
    <p:sldId id="293" r:id="rId20"/>
    <p:sldId id="299" r:id="rId21"/>
    <p:sldId id="292" r:id="rId22"/>
    <p:sldId id="312" r:id="rId23"/>
    <p:sldId id="294" r:id="rId24"/>
    <p:sldId id="313" r:id="rId25"/>
    <p:sldId id="295" r:id="rId26"/>
    <p:sldId id="314" r:id="rId27"/>
    <p:sldId id="315" r:id="rId28"/>
    <p:sldId id="316" r:id="rId29"/>
    <p:sldId id="317" r:id="rId30"/>
    <p:sldId id="318" r:id="rId31"/>
    <p:sldId id="319" r:id="rId32"/>
    <p:sldId id="320" r:id="rId33"/>
    <p:sldId id="321" r:id="rId34"/>
    <p:sldId id="322" r:id="rId35"/>
    <p:sldId id="300" r:id="rId36"/>
    <p:sldId id="301" r:id="rId37"/>
    <p:sldId id="308" r:id="rId38"/>
    <p:sldId id="326" r:id="rId39"/>
    <p:sldId id="302" r:id="rId40"/>
    <p:sldId id="303" r:id="rId41"/>
    <p:sldId id="325" r:id="rId42"/>
    <p:sldId id="304" r:id="rId43"/>
    <p:sldId id="305" r:id="rId44"/>
    <p:sldId id="306" r:id="rId45"/>
    <p:sldId id="307" r:id="rId46"/>
    <p:sldId id="32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8C8"/>
    <a:srgbClr val="FFFFFF"/>
    <a:srgbClr val="FF6600"/>
    <a:srgbClr val="D9D9D9"/>
    <a:srgbClr val="DF1F2E"/>
    <a:srgbClr val="FFCC66"/>
    <a:srgbClr val="6E9678"/>
    <a:srgbClr val="8B0109"/>
    <a:srgbClr val="A90314"/>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019569-3C1F-44E0-8227-8DA1AAA1465C}" v="34" dt="2021-09-27T13:09:38.024"/>
    <p1510:client id="{23AE1821-1CEA-47FC-BD15-91DFE8DDBBD4}" vWet="4" dt="2021-09-27T17:31:39.773"/>
    <p1510:client id="{59B9F3CD-A807-4BBB-AC72-3DE9C88CA82D}" v="53" dt="2021-09-27T15:12:22.363"/>
    <p1510:client id="{7661BC7C-2C03-4F16-A3DE-2BA96E90323A}" vWet="4" dt="2021-09-27T17:32:22.762"/>
    <p1510:client id="{7A292A0C-3CB2-48CD-8436-C6737C84AEE1}" v="13" dt="2021-09-28T12:10:18.444"/>
    <p1510:client id="{7F79BF90-92BF-43E0-90AB-1FC5931701DC}" v="33" dt="2021-09-27T15:04:57.326"/>
    <p1510:client id="{9D708F96-332B-4199-B89F-D1992920FD11}" v="8" dt="2021-09-27T17:34:56.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342"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9/30/2021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1</a:t>
            </a:fld>
            <a:endParaRPr lang="en-US"/>
          </a:p>
        </p:txBody>
      </p:sp>
    </p:spTree>
    <p:extLst>
      <p:ext uri="{BB962C8B-B14F-4D97-AF65-F5344CB8AC3E}">
        <p14:creationId xmlns:p14="http://schemas.microsoft.com/office/powerpoint/2010/main" val="3860079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18</a:t>
            </a:fld>
            <a:endParaRPr lang="en-US"/>
          </a:p>
        </p:txBody>
      </p:sp>
    </p:spTree>
    <p:extLst>
      <p:ext uri="{BB962C8B-B14F-4D97-AF65-F5344CB8AC3E}">
        <p14:creationId xmlns:p14="http://schemas.microsoft.com/office/powerpoint/2010/main" val="2409878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20</a:t>
            </a:fld>
            <a:endParaRPr lang="en-US"/>
          </a:p>
        </p:txBody>
      </p:sp>
    </p:spTree>
    <p:extLst>
      <p:ext uri="{BB962C8B-B14F-4D97-AF65-F5344CB8AC3E}">
        <p14:creationId xmlns:p14="http://schemas.microsoft.com/office/powerpoint/2010/main" val="99141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30</a:t>
            </a:fld>
            <a:endParaRPr lang="en-US"/>
          </a:p>
        </p:txBody>
      </p:sp>
    </p:spTree>
    <p:extLst>
      <p:ext uri="{BB962C8B-B14F-4D97-AF65-F5344CB8AC3E}">
        <p14:creationId xmlns:p14="http://schemas.microsoft.com/office/powerpoint/2010/main" val="3619835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42</a:t>
            </a:fld>
            <a:endParaRPr lang="en-US"/>
          </a:p>
        </p:txBody>
      </p:sp>
    </p:spTree>
    <p:extLst>
      <p:ext uri="{BB962C8B-B14F-4D97-AF65-F5344CB8AC3E}">
        <p14:creationId xmlns:p14="http://schemas.microsoft.com/office/powerpoint/2010/main" val="498735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pitchFamily="34" charset="0"/>
                <a:ea typeface="ＭＳ Ｐゴシック" charset="0"/>
                <a:cs typeface="ＭＳ Ｐゴシック" charset="0"/>
              </a:rPr>
              <a:t>So, what is knowledge</a:t>
            </a:r>
            <a:r>
              <a:rPr lang="en-US" sz="1200" kern="1200" baseline="0">
                <a:solidFill>
                  <a:schemeClr val="tx1"/>
                </a:solidFill>
                <a:effectLst/>
                <a:latin typeface="Arial" pitchFamily="34" charset="0"/>
                <a:ea typeface="ＭＳ Ｐゴシック" charset="0"/>
                <a:cs typeface="ＭＳ Ｐゴシック" charset="0"/>
              </a:rPr>
              <a:t> management? It is the </a:t>
            </a:r>
            <a:r>
              <a:rPr lang="en-US" sz="1200" kern="1200">
                <a:solidFill>
                  <a:schemeClr val="tx1"/>
                </a:solidFill>
                <a:effectLst/>
                <a:latin typeface="Arial" pitchFamily="34" charset="0"/>
                <a:ea typeface="ＭＳ Ｐゴシック" charset="0"/>
                <a:cs typeface="ＭＳ Ｐゴシック" charset="0"/>
              </a:rPr>
              <a:t>application of a structured process to help information and knowledge flow to the right people at the right time so they can act more efficiently and effectively to find, understand, share, and use knowledge to create value. </a:t>
            </a:r>
          </a:p>
          <a:p>
            <a:endParaRPr lang="en-US" sz="1200" kern="1200">
              <a:solidFill>
                <a:schemeClr val="tx1"/>
              </a:solidFill>
              <a:effectLst/>
              <a:latin typeface="Arial" pitchFamily="34" charset="0"/>
              <a:ea typeface="ＭＳ Ｐゴシック" charset="0"/>
              <a:cs typeface="ＭＳ Ｐゴシック" charset="0"/>
            </a:endParaRPr>
          </a:p>
          <a:p>
            <a:r>
              <a:rPr lang="en-US" sz="1200" kern="1200">
                <a:solidFill>
                  <a:schemeClr val="tx1"/>
                </a:solidFill>
                <a:effectLst/>
                <a:latin typeface="Arial" pitchFamily="34" charset="0"/>
                <a:ea typeface="ＭＳ Ｐゴシック" charset="0"/>
                <a:cs typeface="ＭＳ Ｐゴシック" charset="0"/>
              </a:rPr>
              <a:t>We need to gather</a:t>
            </a:r>
            <a:r>
              <a:rPr lang="en-US" sz="1200" kern="1200" baseline="0">
                <a:solidFill>
                  <a:schemeClr val="tx1"/>
                </a:solidFill>
                <a:effectLst/>
                <a:latin typeface="Arial" pitchFamily="34" charset="0"/>
                <a:ea typeface="ＭＳ Ｐゴシック" charset="0"/>
                <a:cs typeface="ＭＳ Ｐゴシック" charset="0"/>
              </a:rPr>
              <a:t> the information and knowledge (both explicit knowledge which is written information or data and tacit knowledge which is knowledge/information/experience residing in the minds of individuals), develop a mechanism to share and store that information to other people, so that it can be utilized to make effective, timely, and efficient decisions.  </a:t>
            </a:r>
            <a:endParaRPr lang="en-US" sz="1200" kern="1200">
              <a:solidFill>
                <a:schemeClr val="tx1"/>
              </a:solidFill>
              <a:effectLst/>
              <a:latin typeface="Arial" pitchFamily="34" charset="0"/>
              <a:ea typeface="ＭＳ Ｐゴシック" charset="0"/>
              <a:cs typeface="ＭＳ Ｐゴシック" charset="0"/>
            </a:endParaRPr>
          </a:p>
          <a:p>
            <a:endParaRPr lang="en-US" sz="1200" kern="1200">
              <a:solidFill>
                <a:schemeClr val="tx1"/>
              </a:solidFill>
              <a:effectLst/>
              <a:latin typeface="Arial"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itchFamily="34" charset="0"/>
                <a:ea typeface="ＭＳ Ｐゴシック" charset="0"/>
                <a:cs typeface="ＭＳ Ｐゴシック" charset="0"/>
              </a:rPr>
              <a:t>The components of Knowledge Management are: People, Process, Tools, and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Arial"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itchFamily="34" charset="0"/>
                <a:ea typeface="ＭＳ Ｐゴシック" charset="0"/>
                <a:cs typeface="ＭＳ Ｐゴシック" charset="0"/>
              </a:rPr>
              <a:t>Identifying people,</a:t>
            </a:r>
            <a:r>
              <a:rPr lang="en-US" sz="1200" kern="1200" baseline="0">
                <a:solidFill>
                  <a:schemeClr val="tx1"/>
                </a:solidFill>
                <a:effectLst/>
                <a:latin typeface="Arial" pitchFamily="34" charset="0"/>
                <a:ea typeface="ＭＳ Ｐゴシック" charset="0"/>
                <a:cs typeface="ＭＳ Ｐゴシック" charset="0"/>
              </a:rPr>
              <a:t> creating a process, and using a tool to implement knowledge management are the tangible and easy components of knowledge management.  Changing an organizational culture to a learning and sharing culture is the more difficult component of knowledge management. </a:t>
            </a:r>
          </a:p>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2</a:t>
            </a:fld>
            <a:endParaRPr lang="en-US"/>
          </a:p>
        </p:txBody>
      </p:sp>
    </p:spTree>
    <p:extLst>
      <p:ext uri="{BB962C8B-B14F-4D97-AF65-F5344CB8AC3E}">
        <p14:creationId xmlns:p14="http://schemas.microsoft.com/office/powerpoint/2010/main" val="174137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3</a:t>
            </a:fld>
            <a:endParaRPr lang="en-US"/>
          </a:p>
        </p:txBody>
      </p:sp>
    </p:spTree>
    <p:extLst>
      <p:ext uri="{BB962C8B-B14F-4D97-AF65-F5344CB8AC3E}">
        <p14:creationId xmlns:p14="http://schemas.microsoft.com/office/powerpoint/2010/main" val="124157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pitchFamily="34" charset="0"/>
                <a:ea typeface="ＭＳ Ｐゴシック" charset="0"/>
                <a:cs typeface="ＭＳ Ｐゴシック" charset="0"/>
              </a:rPr>
              <a:t>So, what is knowledge</a:t>
            </a:r>
            <a:r>
              <a:rPr lang="en-US" sz="1200" kern="1200" baseline="0">
                <a:solidFill>
                  <a:schemeClr val="tx1"/>
                </a:solidFill>
                <a:effectLst/>
                <a:latin typeface="Arial" pitchFamily="34" charset="0"/>
                <a:ea typeface="ＭＳ Ｐゴシック" charset="0"/>
                <a:cs typeface="ＭＳ Ｐゴシック" charset="0"/>
              </a:rPr>
              <a:t> management? It is the </a:t>
            </a:r>
            <a:r>
              <a:rPr lang="en-US" sz="1200" kern="1200">
                <a:solidFill>
                  <a:schemeClr val="tx1"/>
                </a:solidFill>
                <a:effectLst/>
                <a:latin typeface="Arial" pitchFamily="34" charset="0"/>
                <a:ea typeface="ＭＳ Ｐゴシック" charset="0"/>
                <a:cs typeface="ＭＳ Ｐゴシック" charset="0"/>
              </a:rPr>
              <a:t>application of a structured process to help information and knowledge flow to the right people at the right time so they can act more efficiently and effectively to find, understand, share, and use knowledge to create value. </a:t>
            </a:r>
          </a:p>
          <a:p>
            <a:endParaRPr lang="en-US" sz="1200" kern="1200">
              <a:solidFill>
                <a:schemeClr val="tx1"/>
              </a:solidFill>
              <a:effectLst/>
              <a:latin typeface="Arial" pitchFamily="34" charset="0"/>
              <a:ea typeface="ＭＳ Ｐゴシック" charset="0"/>
              <a:cs typeface="ＭＳ Ｐゴシック" charset="0"/>
            </a:endParaRPr>
          </a:p>
          <a:p>
            <a:r>
              <a:rPr lang="en-US" sz="1200" kern="1200">
                <a:solidFill>
                  <a:schemeClr val="tx1"/>
                </a:solidFill>
                <a:effectLst/>
                <a:latin typeface="Arial" pitchFamily="34" charset="0"/>
                <a:ea typeface="ＭＳ Ｐゴシック" charset="0"/>
                <a:cs typeface="ＭＳ Ｐゴシック" charset="0"/>
              </a:rPr>
              <a:t>We need to gather</a:t>
            </a:r>
            <a:r>
              <a:rPr lang="en-US" sz="1200" kern="1200" baseline="0">
                <a:solidFill>
                  <a:schemeClr val="tx1"/>
                </a:solidFill>
                <a:effectLst/>
                <a:latin typeface="Arial" pitchFamily="34" charset="0"/>
                <a:ea typeface="ＭＳ Ｐゴシック" charset="0"/>
                <a:cs typeface="ＭＳ Ｐゴシック" charset="0"/>
              </a:rPr>
              <a:t> the information and knowledge (both explicit knowledge which is written information or data and tacit knowledge which is knowledge/information/experience residing in the minds of individuals), develop a mechanism to share and store that information to other people, so that it can be utilized to make effective, timely, and efficient decisions.  </a:t>
            </a:r>
            <a:endParaRPr lang="en-US" sz="1200" kern="1200">
              <a:solidFill>
                <a:schemeClr val="tx1"/>
              </a:solidFill>
              <a:effectLst/>
              <a:latin typeface="Arial" pitchFamily="34" charset="0"/>
              <a:ea typeface="ＭＳ Ｐゴシック" charset="0"/>
              <a:cs typeface="ＭＳ Ｐゴシック" charset="0"/>
            </a:endParaRPr>
          </a:p>
          <a:p>
            <a:endParaRPr lang="en-US" sz="1200" kern="1200">
              <a:solidFill>
                <a:schemeClr val="tx1"/>
              </a:solidFill>
              <a:effectLst/>
              <a:latin typeface="Arial"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itchFamily="34" charset="0"/>
                <a:ea typeface="ＭＳ Ｐゴシック" charset="0"/>
                <a:cs typeface="ＭＳ Ｐゴシック" charset="0"/>
              </a:rPr>
              <a:t>The components of Knowledge Management are: People, Process, Tools, and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Arial"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itchFamily="34" charset="0"/>
                <a:ea typeface="ＭＳ Ｐゴシック" charset="0"/>
                <a:cs typeface="ＭＳ Ｐゴシック" charset="0"/>
              </a:rPr>
              <a:t>Identifying people,</a:t>
            </a:r>
            <a:r>
              <a:rPr lang="en-US" sz="1200" kern="1200" baseline="0">
                <a:solidFill>
                  <a:schemeClr val="tx1"/>
                </a:solidFill>
                <a:effectLst/>
                <a:latin typeface="Arial" pitchFamily="34" charset="0"/>
                <a:ea typeface="ＭＳ Ｐゴシック" charset="0"/>
                <a:cs typeface="ＭＳ Ｐゴシック" charset="0"/>
              </a:rPr>
              <a:t> creating a process, and using a tool to implement knowledge management are the tangible and easy components of knowledge management.  Changing an organizational culture to a learning and sharing culture is the more difficult component of knowledge management. </a:t>
            </a:r>
          </a:p>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4</a:t>
            </a:fld>
            <a:endParaRPr lang="en-US"/>
          </a:p>
        </p:txBody>
      </p:sp>
    </p:spTree>
    <p:extLst>
      <p:ext uri="{BB962C8B-B14F-4D97-AF65-F5344CB8AC3E}">
        <p14:creationId xmlns:p14="http://schemas.microsoft.com/office/powerpoint/2010/main" val="2942563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pitchFamily="34" charset="0"/>
                <a:ea typeface="ＭＳ Ｐゴシック" charset="0"/>
                <a:cs typeface="ＭＳ Ｐゴシック" charset="0"/>
              </a:rPr>
              <a:t>So, what is knowledge</a:t>
            </a:r>
            <a:r>
              <a:rPr lang="en-US" sz="1200" kern="1200" baseline="0">
                <a:solidFill>
                  <a:schemeClr val="tx1"/>
                </a:solidFill>
                <a:effectLst/>
                <a:latin typeface="Arial" pitchFamily="34" charset="0"/>
                <a:ea typeface="ＭＳ Ｐゴシック" charset="0"/>
                <a:cs typeface="ＭＳ Ｐゴシック" charset="0"/>
              </a:rPr>
              <a:t> management? It is the </a:t>
            </a:r>
            <a:r>
              <a:rPr lang="en-US" sz="1200" kern="1200">
                <a:solidFill>
                  <a:schemeClr val="tx1"/>
                </a:solidFill>
                <a:effectLst/>
                <a:latin typeface="Arial" pitchFamily="34" charset="0"/>
                <a:ea typeface="ＭＳ Ｐゴシック" charset="0"/>
                <a:cs typeface="ＭＳ Ｐゴシック" charset="0"/>
              </a:rPr>
              <a:t>application of a structured process to help information and knowledge flow to the right people at the right time so they can act more efficiently and effectively to find, understand, share, and use knowledge to create value. </a:t>
            </a:r>
          </a:p>
          <a:p>
            <a:endParaRPr lang="en-US" sz="1200" kern="1200">
              <a:solidFill>
                <a:schemeClr val="tx1"/>
              </a:solidFill>
              <a:effectLst/>
              <a:latin typeface="Arial" pitchFamily="34" charset="0"/>
              <a:ea typeface="ＭＳ Ｐゴシック" charset="0"/>
              <a:cs typeface="ＭＳ Ｐゴシック" charset="0"/>
            </a:endParaRPr>
          </a:p>
          <a:p>
            <a:r>
              <a:rPr lang="en-US" sz="1200" kern="1200">
                <a:solidFill>
                  <a:schemeClr val="tx1"/>
                </a:solidFill>
                <a:effectLst/>
                <a:latin typeface="Arial" pitchFamily="34" charset="0"/>
                <a:ea typeface="ＭＳ Ｐゴシック" charset="0"/>
                <a:cs typeface="ＭＳ Ｐゴシック" charset="0"/>
              </a:rPr>
              <a:t>We need to gather</a:t>
            </a:r>
            <a:r>
              <a:rPr lang="en-US" sz="1200" kern="1200" baseline="0">
                <a:solidFill>
                  <a:schemeClr val="tx1"/>
                </a:solidFill>
                <a:effectLst/>
                <a:latin typeface="Arial" pitchFamily="34" charset="0"/>
                <a:ea typeface="ＭＳ Ｐゴシック" charset="0"/>
                <a:cs typeface="ＭＳ Ｐゴシック" charset="0"/>
              </a:rPr>
              <a:t> the information and knowledge (both explicit knowledge which is written information or data and tacit knowledge which is knowledge/information/experience residing in the minds of individuals), develop a mechanism to share and store that information to other people, so that it can be utilized to make effective, timely, and efficient decisions.  </a:t>
            </a:r>
            <a:endParaRPr lang="en-US" sz="1200" kern="1200">
              <a:solidFill>
                <a:schemeClr val="tx1"/>
              </a:solidFill>
              <a:effectLst/>
              <a:latin typeface="Arial" pitchFamily="34" charset="0"/>
              <a:ea typeface="ＭＳ Ｐゴシック" charset="0"/>
              <a:cs typeface="ＭＳ Ｐゴシック" charset="0"/>
            </a:endParaRPr>
          </a:p>
          <a:p>
            <a:endParaRPr lang="en-US" sz="1200" kern="1200">
              <a:solidFill>
                <a:schemeClr val="tx1"/>
              </a:solidFill>
              <a:effectLst/>
              <a:latin typeface="Arial"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itchFamily="34" charset="0"/>
                <a:ea typeface="ＭＳ Ｐゴシック" charset="0"/>
                <a:cs typeface="ＭＳ Ｐゴシック" charset="0"/>
              </a:rPr>
              <a:t>The components of Knowledge Management are: People, Process, Tools, and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Arial"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itchFamily="34" charset="0"/>
                <a:ea typeface="ＭＳ Ｐゴシック" charset="0"/>
                <a:cs typeface="ＭＳ Ｐゴシック" charset="0"/>
              </a:rPr>
              <a:t>Identifying people,</a:t>
            </a:r>
            <a:r>
              <a:rPr lang="en-US" sz="1200" kern="1200" baseline="0">
                <a:solidFill>
                  <a:schemeClr val="tx1"/>
                </a:solidFill>
                <a:effectLst/>
                <a:latin typeface="Arial" pitchFamily="34" charset="0"/>
                <a:ea typeface="ＭＳ Ｐゴシック" charset="0"/>
                <a:cs typeface="ＭＳ Ｐゴシック" charset="0"/>
              </a:rPr>
              <a:t> creating a process, and using a tool to implement knowledge management are the tangible and easy components of knowledge management.  Changing an organizational culture to a learning and sharing culture is the more difficult component of knowledge management. </a:t>
            </a:r>
          </a:p>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5</a:t>
            </a:fld>
            <a:endParaRPr lang="en-US"/>
          </a:p>
        </p:txBody>
      </p:sp>
    </p:spTree>
    <p:extLst>
      <p:ext uri="{BB962C8B-B14F-4D97-AF65-F5344CB8AC3E}">
        <p14:creationId xmlns:p14="http://schemas.microsoft.com/office/powerpoint/2010/main" val="114208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Why</a:t>
            </a:r>
            <a:r>
              <a:rPr lang="en-US" sz="1200" kern="1200" baseline="0">
                <a:solidFill>
                  <a:schemeClr val="tx1"/>
                </a:solidFill>
                <a:effectLst/>
                <a:latin typeface="Arial" panose="020B0604020202020204" pitchFamily="34" charset="0"/>
                <a:ea typeface="+mn-ea"/>
                <a:cs typeface="Arial" panose="020B0604020202020204" pitchFamily="34" charset="0"/>
              </a:rPr>
              <a:t> is KM necessary? Some examples for the “why” to consider: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panose="020B0604020202020204" pitchFamily="34" charset="0"/>
                <a:cs typeface="Arial" panose="020B0604020202020204" pitchFamily="34" charset="0"/>
              </a:rPr>
              <a:t>Information overload…how we get to what we need:  Today</a:t>
            </a:r>
            <a:r>
              <a:rPr lang="en-US" baseline="0">
                <a:latin typeface="Arial" panose="020B0604020202020204" pitchFamily="34" charset="0"/>
                <a:cs typeface="Arial" panose="020B0604020202020204" pitchFamily="34" charset="0"/>
              </a:rPr>
              <a:t> the reality is that we are often sifting through too much information, rather than too little. What really matters? What is up-to-date vs outdated? How is it organized, can I access it easily?  </a:t>
            </a:r>
          </a:p>
          <a:p>
            <a:endParaRPr lang="en-US" sz="1200" kern="1200" baseline="0">
              <a:solidFill>
                <a:schemeClr val="tx1"/>
              </a:solidFill>
              <a:effectLst/>
              <a:latin typeface="Arial" panose="020B0604020202020204" pitchFamily="34" charset="0"/>
              <a:ea typeface="+mn-ea"/>
              <a:cs typeface="Arial" panose="020B0604020202020204" pitchFamily="34" charset="0"/>
            </a:endParaRPr>
          </a:p>
          <a:p>
            <a:r>
              <a:rPr lang="en-US">
                <a:latin typeface="Arial" panose="020B0604020202020204" pitchFamily="34" charset="0"/>
                <a:cs typeface="Arial" panose="020B0604020202020204" pitchFamily="34" charset="0"/>
              </a:rPr>
              <a:t>How we keep information from getting lost:</a:t>
            </a:r>
            <a:r>
              <a:rPr lang="en-US" baseline="0">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Information gets lost in a variety of ways</a:t>
            </a:r>
            <a:r>
              <a:rPr lang="en-US" baseline="0">
                <a:latin typeface="Arial" panose="020B0604020202020204" pitchFamily="34" charset="0"/>
                <a:cs typeface="Arial" panose="020B0604020202020204" pitchFamily="34" charset="0"/>
              </a:rPr>
              <a:t> from folks retiring without passing on their tacit knowledge, to things getting misfiled or mislabeled to catastrophic events.</a:t>
            </a:r>
          </a:p>
          <a:p>
            <a:endParaRPr lang="en-US" sz="1200" kern="1200" baseline="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panose="020B0604020202020204" pitchFamily="34" charset="0"/>
                <a:cs typeface="Arial" panose="020B0604020202020204" pitchFamily="34" charset="0"/>
              </a:rPr>
              <a:t>How we maximize consistency:  And</a:t>
            </a:r>
            <a:r>
              <a:rPr lang="en-US" baseline="0">
                <a:latin typeface="Arial" panose="020B0604020202020204" pitchFamily="34" charset="0"/>
                <a:cs typeface="Arial" panose="020B0604020202020204" pitchFamily="34" charset="0"/>
              </a:rPr>
              <a:t> when we can’t be consistent understand why those distinctions exist (e.g., regional conditions on NWPs that take into account specific differences in that region).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panose="020B0604020202020204" pitchFamily="34" charset="0"/>
                <a:cs typeface="Arial" panose="020B0604020202020204" pitchFamily="34" charset="0"/>
              </a:rPr>
              <a:t>How we minimize duplication of effort: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u="sng">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a:latin typeface="Arial" panose="020B0604020202020204" pitchFamily="34" charset="0"/>
                <a:cs typeface="Arial" panose="020B0604020202020204" pitchFamily="34" charset="0"/>
              </a:rPr>
              <a:t>How we capitalize on innovation:</a:t>
            </a:r>
            <a:r>
              <a:rPr lang="en-US" u="sng" baseline="0">
                <a:latin typeface="Arial" panose="020B0604020202020204" pitchFamily="34" charset="0"/>
                <a:cs typeface="Arial" panose="020B0604020202020204" pitchFamily="34" charset="0"/>
              </a:rPr>
              <a:t> </a:t>
            </a:r>
            <a:r>
              <a:rPr lang="en-US" u="sng">
                <a:latin typeface="Arial" panose="020B0604020202020204" pitchFamily="34" charset="0"/>
                <a:cs typeface="Arial" panose="020B0604020202020204" pitchFamily="34" charset="0"/>
              </a:rPr>
              <a:t>How do</a:t>
            </a:r>
            <a:r>
              <a:rPr lang="en-US" u="sng" baseline="0">
                <a:latin typeface="Arial" panose="020B0604020202020204" pitchFamily="34" charset="0"/>
                <a:cs typeface="Arial" panose="020B0604020202020204" pitchFamily="34" charset="0"/>
              </a:rPr>
              <a:t> we structure knowledge management in a way that fosters innovation rather than suppresses innovation</a:t>
            </a:r>
            <a:r>
              <a:rPr lang="en-US" baseline="0">
                <a:latin typeface="Arial" panose="020B0604020202020204" pitchFamily="34" charset="0"/>
                <a:cs typeface="Arial" panose="020B0604020202020204" pitchFamily="34" charset="0"/>
              </a:rPr>
              <a:t>? How do we get great ideas out into circulation and change processes and procedures as a result?</a:t>
            </a:r>
            <a:endParaRPr lang="en-US">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latin typeface="Arial" panose="020B0604020202020204" pitchFamily="34" charset="0"/>
                <a:cs typeface="Arial" panose="020B0604020202020204" pitchFamily="34" charset="0"/>
              </a:rPr>
              <a:t>Remove barriers to information transfer:  Field office network inadequacies, perceived ownership, i</a:t>
            </a:r>
            <a:r>
              <a:rPr lang="en-US" sz="1200" baseline="0">
                <a:latin typeface="Arial" panose="020B0604020202020204" pitchFamily="34" charset="0"/>
                <a:cs typeface="Arial" panose="020B0604020202020204" pitchFamily="34" charset="0"/>
              </a:rPr>
              <a:t>nappropriate restrictive permissions, perceived or real loss of control etc. are all barriers to information transfer. In some cases barriers are necessary, such as with sensitive draft or deliberative information and procedures to address these necessary barriers, without allowing them to become the de facto system, is necessary.</a:t>
            </a:r>
          </a:p>
          <a:p>
            <a:endParaRPr lang="en-US" sz="1200" kern="1200">
              <a:solidFill>
                <a:schemeClr val="tx1"/>
              </a:solidFill>
              <a:effectLst/>
              <a:latin typeface="Arial" pitchFamily="34" charset="0"/>
              <a:ea typeface="ＭＳ Ｐゴシック" charset="0"/>
              <a:cs typeface="Arial" panose="020B0604020202020204" pitchFamily="34" charset="0"/>
            </a:endParaRPr>
          </a:p>
          <a:p>
            <a:r>
              <a:rPr lang="en-US" sz="1200" kern="1200">
                <a:solidFill>
                  <a:schemeClr val="tx1"/>
                </a:solidFill>
                <a:effectLst/>
                <a:latin typeface="Arial" panose="020B0604020202020204" pitchFamily="34" charset="0"/>
                <a:ea typeface="+mn-ea"/>
                <a:cs typeface="Arial" panose="020B0604020202020204" pitchFamily="34" charset="0"/>
              </a:rPr>
              <a:t>Taking</a:t>
            </a:r>
            <a:r>
              <a:rPr lang="en-US" sz="1200" kern="1200" baseline="0">
                <a:solidFill>
                  <a:schemeClr val="tx1"/>
                </a:solidFill>
                <a:effectLst/>
                <a:latin typeface="Arial" panose="020B0604020202020204" pitchFamily="34" charset="0"/>
                <a:ea typeface="+mn-ea"/>
                <a:cs typeface="Arial" panose="020B0604020202020204" pitchFamily="34" charset="0"/>
              </a:rPr>
              <a:t> these examples into consideration… </a:t>
            </a:r>
            <a:r>
              <a:rPr lang="en-US" sz="1200" kern="1200">
                <a:solidFill>
                  <a:schemeClr val="tx1"/>
                </a:solidFill>
                <a:effectLst/>
                <a:latin typeface="Arial" panose="020B0604020202020204" pitchFamily="34" charset="0"/>
                <a:ea typeface="+mn-ea"/>
                <a:cs typeface="Arial" panose="020B0604020202020204" pitchFamily="34" charset="0"/>
              </a:rPr>
              <a:t>In regulatory, Knowledge Management will generate value by improving decision making timeframes, address consistency issues, address the loss of the tacit knowledge of our regulators</a:t>
            </a:r>
            <a:r>
              <a:rPr lang="en-US" sz="1200" kern="1200" baseline="0">
                <a:solidFill>
                  <a:schemeClr val="tx1"/>
                </a:solidFill>
                <a:effectLst/>
                <a:latin typeface="Arial" panose="020B0604020202020204" pitchFamily="34" charset="0"/>
                <a:ea typeface="+mn-ea"/>
                <a:cs typeface="Arial" panose="020B0604020202020204" pitchFamily="34" charset="0"/>
              </a:rPr>
              <a:t> (i.e. when people retire)</a:t>
            </a:r>
            <a:r>
              <a:rPr lang="en-US" sz="1200" kern="1200">
                <a:solidFill>
                  <a:schemeClr val="tx1"/>
                </a:solidFill>
                <a:effectLst/>
                <a:latin typeface="Arial" panose="020B0604020202020204" pitchFamily="34" charset="0"/>
                <a:ea typeface="+mn-ea"/>
                <a:cs typeface="Arial" panose="020B0604020202020204" pitchFamily="34" charset="0"/>
              </a:rPr>
              <a:t>, provide a consistent location for information, and remove barriers to information flow. </a:t>
            </a:r>
            <a:r>
              <a:rPr lang="en-US" sz="1200" kern="1200">
                <a:solidFill>
                  <a:schemeClr val="tx1"/>
                </a:solidFill>
                <a:effectLst/>
                <a:latin typeface="Arial" pitchFamily="34" charset="0"/>
                <a:ea typeface="ＭＳ Ｐゴシック" charset="0"/>
                <a:cs typeface="Arial" panose="020B0604020202020204" pitchFamily="34" charset="0"/>
              </a:rPr>
              <a:t>This is important due to the dynamic nature of our program. It will enhance productivity and collaboration between our regulators. </a:t>
            </a:r>
          </a:p>
          <a:p>
            <a:endParaRPr lang="en-US" sz="1200" kern="1200">
              <a:solidFill>
                <a:schemeClr val="tx1"/>
              </a:solidFill>
              <a:effectLst/>
              <a:latin typeface="Arial"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itchFamily="34" charset="0"/>
                <a:ea typeface="ＭＳ Ｐゴシック" charset="0"/>
                <a:cs typeface="Arial" panose="020B0604020202020204" pitchFamily="34" charset="0"/>
              </a:rPr>
              <a:t>The value KM provides is to create a culture of learning before, during, and after a project and share the explicit and tacit knowledge generated from each project within the organization to meet mission objectives.  </a:t>
            </a:r>
          </a:p>
          <a:p>
            <a:endParaRPr lang="en-US" sz="1200" kern="1200">
              <a:solidFill>
                <a:schemeClr val="tx1"/>
              </a:solidFill>
              <a:effectLst/>
              <a:latin typeface="Arial" panose="020B0604020202020204" pitchFamily="34" charset="0"/>
              <a:ea typeface="+mn-ea"/>
              <a:cs typeface="Arial" panose="020B0604020202020204" pitchFamily="34" charset="0"/>
            </a:endParaRPr>
          </a:p>
          <a:p>
            <a:r>
              <a:rPr lang="en-US" sz="1200" kern="1200" baseline="0">
                <a:solidFill>
                  <a:schemeClr val="tx1"/>
                </a:solidFill>
                <a:effectLst/>
                <a:latin typeface="Arial" panose="020B0604020202020204" pitchFamily="34" charset="0"/>
                <a:ea typeface="+mn-ea"/>
                <a:cs typeface="Arial" panose="020B0604020202020204" pitchFamily="34" charset="0"/>
              </a:rPr>
              <a:t>Implementing knowledge management will generate a new thought process that it is everyone’s responsibility to share knowledge for the benefit of the organization and our Regulatory community. </a:t>
            </a:r>
          </a:p>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7</a:t>
            </a:fld>
            <a:endParaRPr lang="en-US"/>
          </a:p>
        </p:txBody>
      </p:sp>
    </p:spTree>
    <p:extLst>
      <p:ext uri="{BB962C8B-B14F-4D97-AF65-F5344CB8AC3E}">
        <p14:creationId xmlns:p14="http://schemas.microsoft.com/office/powerpoint/2010/main" val="4208183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8</a:t>
            </a:fld>
            <a:endParaRPr lang="en-US"/>
          </a:p>
        </p:txBody>
      </p:sp>
    </p:spTree>
    <p:extLst>
      <p:ext uri="{BB962C8B-B14F-4D97-AF65-F5344CB8AC3E}">
        <p14:creationId xmlns:p14="http://schemas.microsoft.com/office/powerpoint/2010/main" val="3341193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9</a:t>
            </a:fld>
            <a:endParaRPr lang="en-US"/>
          </a:p>
        </p:txBody>
      </p:sp>
    </p:spTree>
    <p:extLst>
      <p:ext uri="{BB962C8B-B14F-4D97-AF65-F5344CB8AC3E}">
        <p14:creationId xmlns:p14="http://schemas.microsoft.com/office/powerpoint/2010/main" val="2168669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16</a:t>
            </a:fld>
            <a:endParaRPr lang="en-US"/>
          </a:p>
        </p:txBody>
      </p:sp>
    </p:spTree>
    <p:extLst>
      <p:ext uri="{BB962C8B-B14F-4D97-AF65-F5344CB8AC3E}">
        <p14:creationId xmlns:p14="http://schemas.microsoft.com/office/powerpoint/2010/main" val="282835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26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655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759814"/>
      </p:ext>
    </p:extLst>
  </p:cSld>
  <p:clrMapOvr>
    <a:masterClrMapping/>
  </p:clrMapOvr>
  <p:extLst>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92731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a:t>Click to edit Master title style</a:t>
            </a:r>
          </a:p>
        </p:txBody>
      </p:sp>
    </p:spTree>
    <p:extLst>
      <p:ext uri="{BB962C8B-B14F-4D97-AF65-F5344CB8AC3E}">
        <p14:creationId xmlns:p14="http://schemas.microsoft.com/office/powerpoint/2010/main" val="22566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972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9277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446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1757340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Tree>
    <p:extLst>
      <p:ext uri="{BB962C8B-B14F-4D97-AF65-F5344CB8AC3E}">
        <p14:creationId xmlns:p14="http://schemas.microsoft.com/office/powerpoint/2010/main" val="220610108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a:solidFill>
                <a:schemeClr val="tx2"/>
              </a:solidFill>
            </a:endParaRPr>
          </a:p>
        </p:txBody>
      </p:sp>
    </p:spTree>
    <p:extLst>
      <p:ext uri="{BB962C8B-B14F-4D97-AF65-F5344CB8AC3E}">
        <p14:creationId xmlns:p14="http://schemas.microsoft.com/office/powerpoint/2010/main" val="196187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9651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a:solidFill>
                <a:schemeClr val="tx2"/>
              </a:solidFill>
            </a:endParaRPr>
          </a:p>
        </p:txBody>
      </p:sp>
    </p:spTree>
    <p:extLst>
      <p:ext uri="{BB962C8B-B14F-4D97-AF65-F5344CB8AC3E}">
        <p14:creationId xmlns:p14="http://schemas.microsoft.com/office/powerpoint/2010/main" val="324936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Tree>
    <p:extLst>
      <p:ext uri="{BB962C8B-B14F-4D97-AF65-F5344CB8AC3E}">
        <p14:creationId xmlns:p14="http://schemas.microsoft.com/office/powerpoint/2010/main" val="304047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82493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48058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781697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a:t>“</a:t>
            </a:r>
            <a:r>
              <a:rPr lang="en-US" sz="675" i="1">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rgbClr val="000000"/>
                </a:solidFill>
              </a:rPr>
              <a:t>”</a:t>
            </a:r>
            <a:endParaRPr lang="en-US" sz="675" i="1">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54859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0" y="1043608"/>
            <a:ext cx="5829300" cy="3001617"/>
          </a:xfrm>
          <a:prstGeom prst="rect">
            <a:avLst/>
          </a:prstGeom>
          <a:noFill/>
          <a:ln w="50800" cmpd="dbl">
            <a:solidFill>
              <a:schemeClr val="tx1"/>
            </a:solidFill>
          </a:ln>
        </p:spPr>
        <p:txBody>
          <a:bodyPr wrap="square" rtlCol="0" anchor="b" anchorCtr="0">
            <a:noAutofit/>
          </a:bodyPr>
          <a:lstStyle/>
          <a:p>
            <a:r>
              <a:rPr lang="en-US"/>
              <a:t>Use</a:t>
            </a:r>
            <a:r>
              <a:rPr lang="en-US" baseline="0"/>
              <a:t> for Standard Content Slide Colors</a:t>
            </a:r>
            <a:endParaRPr lang="en-US"/>
          </a:p>
        </p:txBody>
      </p:sp>
      <p:sp>
        <p:nvSpPr>
          <p:cNvPr id="2" name="TextBox 1"/>
          <p:cNvSpPr txBox="1"/>
          <p:nvPr userDrawn="1"/>
        </p:nvSpPr>
        <p:spPr>
          <a:xfrm>
            <a:off x="6096000" y="1043608"/>
            <a:ext cx="5829300" cy="3001617"/>
          </a:xfrm>
          <a:prstGeom prst="rect">
            <a:avLst/>
          </a:prstGeom>
          <a:noFill/>
          <a:ln w="50800" cmpd="dbl">
            <a:solidFill>
              <a:schemeClr val="tx1"/>
            </a:solidFill>
          </a:ln>
        </p:spPr>
        <p:txBody>
          <a:bodyPr wrap="square" rtlCol="0" anchor="b" anchorCtr="0">
            <a:noAutofit/>
          </a:bodyPr>
          <a:lstStyle/>
          <a:p>
            <a:r>
              <a:rPr lang="en-US"/>
              <a:t>Use</a:t>
            </a:r>
            <a:r>
              <a:rPr lang="en-US" baseline="0"/>
              <a:t> for Chart Colors</a:t>
            </a:r>
            <a:endParaRPr lang="en-US"/>
          </a:p>
        </p:txBody>
      </p:sp>
      <p:grpSp>
        <p:nvGrpSpPr>
          <p:cNvPr id="21" name="Group 20"/>
          <p:cNvGrpSpPr/>
          <p:nvPr userDrawn="1"/>
        </p:nvGrpSpPr>
        <p:grpSpPr>
          <a:xfrm>
            <a:off x="372234" y="1391830"/>
            <a:ext cx="1145832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217</a:t>
              </a:r>
            </a:p>
            <a:p>
              <a:pPr algn="ctr">
                <a:defRPr/>
              </a:pPr>
              <a:r>
                <a:rPr lang="en-US" sz="1000" b="1">
                  <a:solidFill>
                    <a:schemeClr val="tx1"/>
                  </a:solidFill>
                </a:rPr>
                <a:t>217</a:t>
              </a:r>
            </a:p>
            <a:p>
              <a:pPr algn="ctr">
                <a:defRPr/>
              </a:pPr>
              <a:r>
                <a:rPr lang="en-US" sz="1000" b="1">
                  <a:solidFill>
                    <a:schemeClr val="tx1"/>
                  </a:solidFill>
                </a:rPr>
                <a:t>217</a:t>
              </a:r>
            </a:p>
            <a:p>
              <a:pPr algn="ctr">
                <a:defRPr/>
              </a:pPr>
              <a:endParaRPr lang="en-US" sz="1000" b="1">
                <a:solidFill>
                  <a:schemeClr val="tx1"/>
                </a:solidFill>
              </a:endParaRPr>
            </a:p>
            <a:p>
              <a:pPr algn="ctr">
                <a:defRPr/>
              </a:pPr>
              <a:r>
                <a:rPr lang="en-US" sz="1000" b="1">
                  <a:solidFill>
                    <a:schemeClr val="tx1"/>
                  </a:solidFill>
                </a:rPr>
                <a:t>#d8d9d8</a:t>
              </a: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200</a:t>
              </a:r>
            </a:p>
            <a:p>
              <a:pPr algn="ctr">
                <a:defRPr/>
              </a:pPr>
              <a:r>
                <a:rPr lang="en-US" sz="1000" b="1">
                  <a:solidFill>
                    <a:schemeClr val="tx1"/>
                  </a:solidFill>
                </a:rPr>
                <a:t>200</a:t>
              </a:r>
            </a:p>
            <a:p>
              <a:pPr algn="ctr">
                <a:defRPr/>
              </a:pPr>
              <a:r>
                <a:rPr lang="en-US" sz="1000" b="1">
                  <a:solidFill>
                    <a:schemeClr val="tx1"/>
                  </a:solidFill>
                </a:rPr>
                <a:t>200</a:t>
              </a:r>
            </a:p>
            <a:p>
              <a:pPr algn="ctr">
                <a:defRPr/>
              </a:pPr>
              <a:endParaRPr lang="en-US" sz="1000" b="1">
                <a:solidFill>
                  <a:schemeClr val="tx1"/>
                </a:solidFill>
              </a:endParaRPr>
            </a:p>
            <a:p>
              <a:pPr algn="ctr">
                <a:defRPr/>
              </a:pPr>
              <a:r>
                <a:rPr lang="en-US" sz="1000" b="1">
                  <a:solidFill>
                    <a:schemeClr val="tx1"/>
                  </a:solidFill>
                </a:rPr>
                <a:t>#c9c9c9</a:t>
              </a: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255</a:t>
              </a:r>
            </a:p>
            <a:p>
              <a:pPr algn="ctr">
                <a:defRPr/>
              </a:pPr>
              <a:r>
                <a:rPr lang="en-US" sz="1000" b="1">
                  <a:solidFill>
                    <a:schemeClr val="tx1"/>
                  </a:solidFill>
                </a:rPr>
                <a:t>255</a:t>
              </a:r>
            </a:p>
            <a:p>
              <a:pPr algn="ctr">
                <a:defRPr/>
              </a:pPr>
              <a:r>
                <a:rPr lang="en-US" sz="1000" b="1">
                  <a:solidFill>
                    <a:schemeClr val="tx1"/>
                  </a:solidFill>
                </a:rPr>
                <a:t>255</a:t>
              </a:r>
            </a:p>
            <a:p>
              <a:pPr algn="ctr">
                <a:defRPr/>
              </a:pPr>
              <a:endParaRPr lang="en-US" sz="1000" b="1">
                <a:solidFill>
                  <a:schemeClr val="tx1"/>
                </a:solidFill>
              </a:endParaRPr>
            </a:p>
            <a:p>
              <a:pPr algn="ctr">
                <a:defRPr/>
              </a:pPr>
              <a:r>
                <a:rPr lang="en-US" sz="1000" b="1">
                  <a:solidFill>
                    <a:schemeClr val="tx1"/>
                  </a:solidFill>
                </a:rPr>
                <a:t>#83847a</a:t>
              </a: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2</a:t>
              </a:r>
            </a:p>
            <a:p>
              <a:pPr algn="ctr">
                <a:defRPr/>
              </a:pPr>
              <a:r>
                <a:rPr lang="en-US" sz="1000" b="1">
                  <a:solidFill>
                    <a:schemeClr val="bg1"/>
                  </a:solidFill>
                </a:rPr>
                <a:t>0</a:t>
              </a:r>
            </a:p>
            <a:p>
              <a:pPr algn="ctr">
                <a:defRPr/>
              </a:pPr>
              <a:r>
                <a:rPr lang="en-US" sz="1000" b="1">
                  <a:solidFill>
                    <a:schemeClr val="bg1"/>
                  </a:solidFill>
                </a:rPr>
                <a:t>0</a:t>
              </a:r>
            </a:p>
            <a:p>
              <a:pPr algn="ctr">
                <a:defRPr/>
              </a:pPr>
              <a:endParaRPr lang="en-US" sz="1000" b="1">
                <a:solidFill>
                  <a:schemeClr val="bg1"/>
                </a:solidFill>
              </a:endParaRPr>
            </a:p>
            <a:p>
              <a:pPr algn="ctr">
                <a:defRPr/>
              </a:pPr>
              <a:r>
                <a:rPr lang="en-US" sz="1000" b="1">
                  <a:solidFill>
                    <a:schemeClr val="bg1"/>
                  </a:solidFill>
                </a:rPr>
                <a:t>#020000</a:t>
              </a: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163</a:t>
              </a:r>
            </a:p>
            <a:p>
              <a:pPr algn="ctr">
                <a:defRPr/>
              </a:pPr>
              <a:r>
                <a:rPr lang="en-US" sz="1000" b="1">
                  <a:solidFill>
                    <a:schemeClr val="tx1"/>
                  </a:solidFill>
                </a:rPr>
                <a:t>163</a:t>
              </a:r>
            </a:p>
            <a:p>
              <a:pPr algn="ctr">
                <a:defRPr/>
              </a:pPr>
              <a:r>
                <a:rPr lang="en-US" sz="1000" b="1">
                  <a:solidFill>
                    <a:schemeClr val="tx1"/>
                  </a:solidFill>
                </a:rPr>
                <a:t>163</a:t>
              </a:r>
            </a:p>
            <a:p>
              <a:pPr algn="ctr">
                <a:defRPr/>
              </a:pPr>
              <a:endParaRPr lang="en-US" sz="1000" b="1">
                <a:solidFill>
                  <a:schemeClr val="tx1"/>
                </a:solidFill>
              </a:endParaRPr>
            </a:p>
            <a:p>
              <a:pPr algn="ctr">
                <a:defRPr/>
              </a:pPr>
              <a:r>
                <a:rPr lang="en-US" sz="1000" b="1">
                  <a:solidFill>
                    <a:schemeClr val="tx1"/>
                  </a:solidFill>
                </a:rPr>
                <a:t>#a3a3a2</a:t>
              </a: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131</a:t>
              </a:r>
            </a:p>
            <a:p>
              <a:pPr algn="ctr">
                <a:defRPr/>
              </a:pPr>
              <a:r>
                <a:rPr lang="en-US" sz="1000" b="1">
                  <a:solidFill>
                    <a:schemeClr val="tx1"/>
                  </a:solidFill>
                </a:rPr>
                <a:t>132</a:t>
              </a:r>
            </a:p>
            <a:p>
              <a:pPr algn="ctr">
                <a:defRPr/>
              </a:pPr>
              <a:r>
                <a:rPr lang="en-US" sz="1000" b="1">
                  <a:solidFill>
                    <a:schemeClr val="tx1"/>
                  </a:solidFill>
                </a:rPr>
                <a:t>122</a:t>
              </a:r>
            </a:p>
            <a:p>
              <a:pPr algn="ctr">
                <a:defRPr/>
              </a:pPr>
              <a:endParaRPr lang="en-US" sz="1000" b="1">
                <a:solidFill>
                  <a:schemeClr val="tx1"/>
                </a:solidFill>
              </a:endParaRPr>
            </a:p>
            <a:p>
              <a:pPr algn="ctr">
                <a:defRPr/>
              </a:pPr>
              <a:r>
                <a:rPr lang="en-US" sz="1000" b="1">
                  <a:solidFill>
                    <a:schemeClr val="tx1"/>
                  </a:solidFill>
                </a:rPr>
                <a:t>#83847a</a:t>
              </a: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223</a:t>
              </a:r>
            </a:p>
            <a:p>
              <a:pPr algn="ctr">
                <a:defRPr/>
              </a:pPr>
              <a:r>
                <a:rPr lang="en-US" sz="1000" b="1">
                  <a:solidFill>
                    <a:schemeClr val="bg1"/>
                  </a:solidFill>
                </a:rPr>
                <a:t>31</a:t>
              </a:r>
            </a:p>
            <a:p>
              <a:pPr algn="ctr">
                <a:defRPr/>
              </a:pPr>
              <a:r>
                <a:rPr lang="en-US" sz="1000" b="1">
                  <a:solidFill>
                    <a:schemeClr val="bg1"/>
                  </a:solidFill>
                </a:rPr>
                <a:t>46</a:t>
              </a:r>
            </a:p>
            <a:p>
              <a:pPr algn="ctr">
                <a:defRPr/>
              </a:pPr>
              <a:endParaRPr lang="en-US" sz="1000" b="1">
                <a:solidFill>
                  <a:schemeClr val="bg1"/>
                </a:solidFill>
              </a:endParaRPr>
            </a:p>
            <a:p>
              <a:pPr algn="ctr">
                <a:defRPr/>
              </a:pPr>
              <a:r>
                <a:rPr lang="en-US" sz="1000" b="1">
                  <a:solidFill>
                    <a:schemeClr val="bg1"/>
                  </a:solidFill>
                </a:rPr>
                <a:t>#ef4236</a:t>
              </a: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110</a:t>
              </a:r>
            </a:p>
            <a:p>
              <a:pPr algn="ctr">
                <a:defRPr/>
              </a:pPr>
              <a:r>
                <a:rPr lang="en-US" sz="1000" b="1">
                  <a:solidFill>
                    <a:schemeClr val="tx1"/>
                  </a:solidFill>
                </a:rPr>
                <a:t>135</a:t>
              </a:r>
            </a:p>
            <a:p>
              <a:pPr algn="ctr">
                <a:defRPr/>
              </a:pPr>
              <a:r>
                <a:rPr lang="en-US" sz="1000" b="1">
                  <a:solidFill>
                    <a:schemeClr val="tx1"/>
                  </a:solidFill>
                </a:rPr>
                <a:t>120</a:t>
              </a:r>
            </a:p>
            <a:p>
              <a:pPr algn="ctr">
                <a:defRPr/>
              </a:pPr>
              <a:endParaRPr lang="en-US" sz="1000" b="1">
                <a:solidFill>
                  <a:schemeClr val="tx1"/>
                </a:solidFill>
              </a:endParaRPr>
            </a:p>
            <a:p>
              <a:pPr algn="ctr">
                <a:defRPr/>
              </a:pPr>
              <a:r>
                <a:rPr lang="en-US" sz="1000" b="1">
                  <a:solidFill>
                    <a:schemeClr val="tx1"/>
                  </a:solidFill>
                </a:rPr>
                <a:t>#6f8779</a:t>
              </a: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112</a:t>
              </a:r>
            </a:p>
            <a:p>
              <a:pPr algn="ctr">
                <a:defRPr/>
              </a:pPr>
              <a:r>
                <a:rPr lang="en-US" sz="1000" b="1">
                  <a:solidFill>
                    <a:schemeClr val="bg1"/>
                  </a:solidFill>
                </a:rPr>
                <a:t>92</a:t>
              </a:r>
            </a:p>
            <a:p>
              <a:pPr algn="ctr">
                <a:defRPr/>
              </a:pPr>
              <a:r>
                <a:rPr lang="en-US" sz="1000" b="1">
                  <a:solidFill>
                    <a:schemeClr val="bg1"/>
                  </a:solidFill>
                </a:rPr>
                <a:t>56</a:t>
              </a:r>
            </a:p>
            <a:p>
              <a:pPr algn="ctr">
                <a:defRPr/>
              </a:pPr>
              <a:endParaRPr lang="en-US" sz="1000" b="1">
                <a:solidFill>
                  <a:schemeClr val="bg1"/>
                </a:solidFill>
              </a:endParaRPr>
            </a:p>
            <a:p>
              <a:pPr algn="ctr">
                <a:defRPr/>
              </a:pPr>
              <a:r>
                <a:rPr lang="en-US" sz="1000" b="1">
                  <a:solidFill>
                    <a:schemeClr val="bg1"/>
                  </a:solidFill>
                </a:rPr>
                <a:t>#705d39</a:t>
              </a: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62</a:t>
              </a:r>
            </a:p>
            <a:p>
              <a:pPr algn="ctr">
                <a:defRPr/>
              </a:pPr>
              <a:r>
                <a:rPr lang="en-US" sz="1000" b="1">
                  <a:solidFill>
                    <a:schemeClr val="bg1"/>
                  </a:solidFill>
                </a:rPr>
                <a:t>102</a:t>
              </a:r>
            </a:p>
            <a:p>
              <a:pPr algn="ctr">
                <a:defRPr/>
              </a:pPr>
              <a:r>
                <a:rPr lang="en-US" sz="1000" b="1">
                  <a:solidFill>
                    <a:schemeClr val="bg1"/>
                  </a:solidFill>
                </a:rPr>
                <a:t>130</a:t>
              </a:r>
            </a:p>
            <a:p>
              <a:pPr algn="ctr">
                <a:defRPr/>
              </a:pPr>
              <a:endParaRPr lang="en-US" sz="1000" b="1">
                <a:solidFill>
                  <a:schemeClr val="bg1"/>
                </a:solidFill>
              </a:endParaRPr>
            </a:p>
            <a:p>
              <a:pPr algn="ctr">
                <a:defRPr/>
              </a:pPr>
              <a:r>
                <a:rPr lang="en-US" sz="1000" b="1">
                  <a:solidFill>
                    <a:schemeClr val="bg1"/>
                  </a:solidFill>
                </a:rPr>
                <a:t>#406782</a:t>
              </a: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102</a:t>
              </a:r>
            </a:p>
            <a:p>
              <a:pPr algn="ctr">
                <a:defRPr/>
              </a:pPr>
              <a:r>
                <a:rPr lang="en-US" sz="1000" b="1">
                  <a:solidFill>
                    <a:schemeClr val="bg1"/>
                  </a:solidFill>
                </a:rPr>
                <a:t>56</a:t>
              </a:r>
            </a:p>
            <a:p>
              <a:pPr algn="ctr">
                <a:defRPr/>
              </a:pPr>
              <a:r>
                <a:rPr lang="en-US" sz="1000" b="1">
                  <a:solidFill>
                    <a:schemeClr val="bg1"/>
                  </a:solidFill>
                </a:rPr>
                <a:t>48</a:t>
              </a:r>
            </a:p>
            <a:p>
              <a:pPr algn="ctr">
                <a:defRPr/>
              </a:pPr>
              <a:endParaRPr lang="en-US" sz="1000" b="1">
                <a:solidFill>
                  <a:schemeClr val="bg1"/>
                </a:solidFill>
              </a:endParaRPr>
            </a:p>
            <a:p>
              <a:pPr algn="ctr">
                <a:defRPr/>
              </a:pPr>
              <a:r>
                <a:rPr lang="en-US" sz="1000" b="1">
                  <a:solidFill>
                    <a:schemeClr val="bg1"/>
                  </a:solidFill>
                </a:rPr>
                <a:t>#673931</a:t>
              </a: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130</a:t>
              </a:r>
            </a:p>
            <a:p>
              <a:pPr algn="ctr">
                <a:defRPr/>
              </a:pPr>
              <a:r>
                <a:rPr lang="en-US" sz="1000" b="1">
                  <a:solidFill>
                    <a:schemeClr val="bg1"/>
                  </a:solidFill>
                </a:rPr>
                <a:t>120</a:t>
              </a:r>
            </a:p>
            <a:p>
              <a:pPr algn="ctr">
                <a:defRPr/>
              </a:pPr>
              <a:r>
                <a:rPr lang="en-US" sz="1000" b="1">
                  <a:solidFill>
                    <a:schemeClr val="bg1"/>
                  </a:solidFill>
                </a:rPr>
                <a:t>111</a:t>
              </a:r>
            </a:p>
            <a:p>
              <a:pPr algn="ctr">
                <a:defRPr/>
              </a:pPr>
              <a:endParaRPr lang="en-US" sz="1000" b="1">
                <a:solidFill>
                  <a:schemeClr val="bg1"/>
                </a:solidFill>
              </a:endParaRPr>
            </a:p>
            <a:p>
              <a:pPr algn="ctr">
                <a:defRPr/>
              </a:pPr>
              <a:r>
                <a:rPr lang="en-US" sz="1000" b="1">
                  <a:solidFill>
                    <a:schemeClr val="bg1"/>
                  </a:solidFill>
                </a:rPr>
                <a:t>#837970</a:t>
              </a: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237</a:t>
              </a:r>
            </a:p>
            <a:p>
              <a:pPr algn="ctr">
                <a:defRPr/>
              </a:pPr>
              <a:r>
                <a:rPr lang="en-US" sz="1000" b="1">
                  <a:solidFill>
                    <a:schemeClr val="tx1"/>
                  </a:solidFill>
                </a:rPr>
                <a:t>237</a:t>
              </a:r>
            </a:p>
            <a:p>
              <a:pPr algn="ctr">
                <a:defRPr/>
              </a:pPr>
              <a:r>
                <a:rPr lang="en-US" sz="1000" b="1">
                  <a:solidFill>
                    <a:schemeClr val="tx1"/>
                  </a:solidFill>
                </a:rPr>
                <a:t>237</a:t>
              </a:r>
            </a:p>
            <a:p>
              <a:pPr algn="ctr">
                <a:defRPr/>
              </a:pPr>
              <a:endParaRPr lang="en-US" sz="1000" b="1">
                <a:solidFill>
                  <a:schemeClr val="tx1"/>
                </a:solidFill>
              </a:endParaRPr>
            </a:p>
            <a:p>
              <a:pPr algn="ctr">
                <a:defRPr/>
              </a:pPr>
              <a:r>
                <a:rPr lang="en-US" sz="1000" b="1">
                  <a:solidFill>
                    <a:schemeClr val="tx1"/>
                  </a:solidFill>
                </a:rPr>
                <a:t>#</a:t>
              </a:r>
              <a:r>
                <a:rPr lang="en-US" sz="1000" b="1" err="1">
                  <a:solidFill>
                    <a:schemeClr val="tx1"/>
                  </a:solidFill>
                </a:rPr>
                <a:t>ededed</a:t>
              </a:r>
              <a:endParaRPr lang="en-US" sz="1000" b="1">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80</a:t>
              </a:r>
            </a:p>
            <a:p>
              <a:pPr algn="ctr">
                <a:defRPr/>
              </a:pPr>
              <a:r>
                <a:rPr lang="en-US" sz="1000" b="1">
                  <a:solidFill>
                    <a:schemeClr val="bg1"/>
                  </a:solidFill>
                </a:rPr>
                <a:t>119</a:t>
              </a:r>
            </a:p>
            <a:p>
              <a:pPr algn="ctr">
                <a:defRPr/>
              </a:pPr>
              <a:r>
                <a:rPr lang="en-US" sz="1000" b="1">
                  <a:solidFill>
                    <a:schemeClr val="bg1"/>
                  </a:solidFill>
                </a:rPr>
                <a:t>27</a:t>
              </a:r>
            </a:p>
            <a:p>
              <a:pPr algn="ctr">
                <a:defRPr/>
              </a:pPr>
              <a:endParaRPr lang="en-US" sz="1000" b="1">
                <a:solidFill>
                  <a:schemeClr val="bg1"/>
                </a:solidFill>
              </a:endParaRPr>
            </a:p>
            <a:p>
              <a:pPr algn="ctr">
                <a:defRPr/>
              </a:pPr>
              <a:r>
                <a:rPr lang="en-US" sz="1000" b="1">
                  <a:solidFill>
                    <a:schemeClr val="bg1"/>
                  </a:solidFill>
                </a:rPr>
                <a:t>#517837</a:t>
              </a: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252</a:t>
              </a:r>
            </a:p>
            <a:p>
              <a:pPr algn="ctr">
                <a:defRPr/>
              </a:pPr>
              <a:r>
                <a:rPr lang="en-US" sz="1000" b="1">
                  <a:solidFill>
                    <a:schemeClr val="tx1"/>
                  </a:solidFill>
                </a:rPr>
                <a:t>174</a:t>
              </a:r>
            </a:p>
            <a:p>
              <a:pPr algn="ctr">
                <a:defRPr/>
              </a:pPr>
              <a:r>
                <a:rPr lang="en-US" sz="1000" b="1">
                  <a:solidFill>
                    <a:schemeClr val="tx1"/>
                  </a:solidFill>
                </a:rPr>
                <a:t>59</a:t>
              </a:r>
            </a:p>
            <a:p>
              <a:pPr algn="ctr">
                <a:defRPr/>
              </a:pPr>
              <a:endParaRPr lang="en-US" sz="1000" b="1">
                <a:solidFill>
                  <a:schemeClr val="tx1"/>
                </a:solidFill>
              </a:endParaRPr>
            </a:p>
            <a:p>
              <a:pPr algn="ctr">
                <a:defRPr/>
              </a:pPr>
              <a:r>
                <a:rPr lang="en-US" sz="1000" b="1">
                  <a:solidFill>
                    <a:schemeClr val="tx1"/>
                  </a:solidFill>
                </a:rPr>
                <a:t>#fbae3d</a:t>
              </a: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83</a:t>
              </a:r>
            </a:p>
            <a:p>
              <a:pPr algn="ctr">
                <a:defRPr/>
              </a:pPr>
              <a:r>
                <a:rPr lang="en-US" sz="1000" b="1">
                  <a:solidFill>
                    <a:schemeClr val="bg1"/>
                  </a:solidFill>
                </a:rPr>
                <a:t>36</a:t>
              </a:r>
            </a:p>
            <a:p>
              <a:pPr algn="ctr">
                <a:defRPr/>
              </a:pPr>
              <a:r>
                <a:rPr lang="en-US" sz="1000" b="1">
                  <a:solidFill>
                    <a:schemeClr val="bg1"/>
                  </a:solidFill>
                </a:rPr>
                <a:t>118</a:t>
              </a:r>
            </a:p>
            <a:p>
              <a:pPr algn="ctr">
                <a:defRPr/>
              </a:pPr>
              <a:endParaRPr lang="en-US" sz="1000" b="1">
                <a:solidFill>
                  <a:schemeClr val="bg1"/>
                </a:solidFill>
              </a:endParaRPr>
            </a:p>
            <a:p>
              <a:pPr algn="ctr">
                <a:defRPr/>
              </a:pPr>
              <a:r>
                <a:rPr lang="en-US" sz="1000" b="1">
                  <a:solidFill>
                    <a:schemeClr val="bg1"/>
                  </a:solidFill>
                </a:rPr>
                <a:t>#542a76</a:t>
              </a:r>
            </a:p>
          </p:txBody>
        </p:sp>
      </p:grpSp>
    </p:spTree>
    <p:extLst>
      <p:ext uri="{BB962C8B-B14F-4D97-AF65-F5344CB8AC3E}">
        <p14:creationId xmlns:p14="http://schemas.microsoft.com/office/powerpoint/2010/main" val="398110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88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83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458141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Tree>
    <p:extLst>
      <p:ext uri="{BB962C8B-B14F-4D97-AF65-F5344CB8AC3E}">
        <p14:creationId xmlns:p14="http://schemas.microsoft.com/office/powerpoint/2010/main" val="215259528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62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28583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256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8"/>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pic>
        <p:nvPicPr>
          <p:cNvPr id="3" name="Picture 2"/>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9/30/2021</a:t>
            </a:fld>
            <a:endParaRPr lang="en-US"/>
          </a:p>
        </p:txBody>
      </p:sp>
    </p:spTree>
    <p:extLst>
      <p:ext uri="{BB962C8B-B14F-4D97-AF65-F5344CB8AC3E}">
        <p14:creationId xmlns:p14="http://schemas.microsoft.com/office/powerpoint/2010/main" val="1369296369"/>
      </p:ext>
    </p:extLst>
  </p:cSld>
  <p:clrMap bg1="lt1" tx1="dk1" bg2="lt2" tx2="dk2" accent1="accent1" accent2="accent2" accent3="accent3" accent4="accent4" accent5="accent5" accent6="accent6" hlink="hlink" folHlink="folHlink"/>
  <p:sldLayoutIdLst>
    <p:sldLayoutId id="2147483680" r:id="rId1"/>
    <p:sldLayoutId id="2147483726" r:id="rId2"/>
    <p:sldLayoutId id="2147483681" r:id="rId3"/>
    <p:sldLayoutId id="2147483682" r:id="rId4"/>
    <p:sldLayoutId id="2147483707" r:id="rId5"/>
    <p:sldLayoutId id="2147483708" r:id="rId6"/>
    <p:sldLayoutId id="2147483687" r:id="rId7"/>
    <p:sldLayoutId id="2147483688" r:id="rId8"/>
    <p:sldLayoutId id="2147483689" r:id="rId9"/>
    <p:sldLayoutId id="2147483690" r:id="rId10"/>
    <p:sldLayoutId id="2147483691" r:id="rId11"/>
    <p:sldLayoutId id="2147483697" r:id="rId12"/>
    <p:sldLayoutId id="2147483698" r:id="rId13"/>
    <p:sldLayoutId id="2147483709" r:id="rId14"/>
    <p:sldLayoutId id="2147483699" r:id="rId15"/>
    <p:sldLayoutId id="2147483701" r:id="rId16"/>
    <p:sldLayoutId id="2147483710" r:id="rId17"/>
    <p:sldLayoutId id="2147483702" r:id="rId18"/>
    <p:sldLayoutId id="2147483703" r:id="rId19"/>
    <p:sldLayoutId id="2147483704" r:id="rId20"/>
    <p:sldLayoutId id="2147483705" r:id="rId21"/>
    <p:sldLayoutId id="2147483711" r:id="rId22"/>
    <p:sldLayoutId id="2147483712" r:id="rId23"/>
    <p:sldLayoutId id="2147483713" r:id="rId24"/>
    <p:sldLayoutId id="2147483714" r:id="rId25"/>
  </p:sldLayoutIdLst>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userDrawn="1">
          <p15:clr>
            <a:srgbClr val="5ACBF0"/>
          </p15:clr>
        </p15:guide>
        <p15:guide id="2" pos="12971">
          <p15:clr>
            <a:srgbClr val="5ACBF0"/>
          </p15:clr>
        </p15:guide>
        <p15:guide id="3" pos="168" userDrawn="1">
          <p15:clr>
            <a:srgbClr val="5ACBF0"/>
          </p15:clr>
        </p15:guide>
        <p15:guide id="4" orient="horz" pos="637"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66675" y="38099"/>
            <a:ext cx="12058650"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15"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1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9/30/2021</a:t>
            </a:fld>
            <a:endParaRPr lang="en-US"/>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greateratlantic.fisheries.noaa.gov/protected/section7/guidance/maps/index.html" TargetMode="External"/><Relationship Id="rId2" Type="http://schemas.openxmlformats.org/officeDocument/2006/relationships/hyperlink" Target="https://ecos.fws.gov/ipac/"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15787" y="633620"/>
            <a:ext cx="11073848" cy="5290102"/>
          </a:xfrm>
        </p:spPr>
        <p:txBody>
          <a:bodyPr>
            <a:normAutofit/>
          </a:bodyPr>
          <a:lstStyle/>
          <a:p>
            <a:pPr algn="ctr"/>
            <a:r>
              <a:rPr lang="en-US">
                <a:latin typeface="Arial"/>
                <a:ea typeface="ＭＳ Ｐゴシック"/>
                <a:cs typeface="Arial"/>
              </a:rPr>
              <a:t>MARYLAND STATE PROGRAMMATIC GENERAL PERMIT (MDSPGP-6) TRAINING</a:t>
            </a:r>
            <a:br>
              <a:rPr lang="en-US"/>
            </a:br>
            <a:br>
              <a:rPr lang="en-US"/>
            </a:br>
            <a:br>
              <a:rPr lang="en-US" sz="2400"/>
            </a:br>
            <a:br>
              <a:rPr lang="en-US" sz="2400"/>
            </a:br>
            <a:br>
              <a:rPr lang="en-US" sz="2400"/>
            </a:br>
            <a:r>
              <a:rPr lang="en-US" sz="2400">
                <a:latin typeface="Arial"/>
                <a:ea typeface="ＭＳ Ｐゴシック"/>
                <a:cs typeface="Arial"/>
              </a:rPr>
              <a:t>28 SEPTEMBER 2021</a:t>
            </a:r>
            <a:br>
              <a:rPr lang="en-US" sz="2400"/>
            </a:br>
            <a:br>
              <a:rPr lang="en-US" sz="2400"/>
            </a:br>
            <a:endParaRPr lang="en-US" sz="2400"/>
          </a:p>
        </p:txBody>
      </p:sp>
      <p:pic>
        <p:nvPicPr>
          <p:cNvPr id="2" name="Picture 2">
            <a:extLst>
              <a:ext uri="{FF2B5EF4-FFF2-40B4-BE49-F238E27FC236}">
                <a16:creationId xmlns:a16="http://schemas.microsoft.com/office/drawing/2014/main" id="{587F6988-6F26-4AFA-80FF-BF237D2B9988}"/>
              </a:ext>
            </a:extLst>
          </p:cNvPr>
          <p:cNvPicPr>
            <a:picLocks noChangeAspect="1"/>
          </p:cNvPicPr>
          <p:nvPr/>
        </p:nvPicPr>
        <p:blipFill>
          <a:blip r:embed="rId3"/>
          <a:stretch>
            <a:fillRect/>
          </a:stretch>
        </p:blipFill>
        <p:spPr>
          <a:xfrm>
            <a:off x="8588537" y="3109523"/>
            <a:ext cx="2619375" cy="1743075"/>
          </a:xfrm>
          <a:prstGeom prst="rect">
            <a:avLst/>
          </a:prstGeom>
        </p:spPr>
      </p:pic>
      <p:pic>
        <p:nvPicPr>
          <p:cNvPr id="3" name="Picture 3">
            <a:extLst>
              <a:ext uri="{FF2B5EF4-FFF2-40B4-BE49-F238E27FC236}">
                <a16:creationId xmlns:a16="http://schemas.microsoft.com/office/drawing/2014/main" id="{20CE959E-69CD-4438-BD87-6CAE173D97A5}"/>
              </a:ext>
            </a:extLst>
          </p:cNvPr>
          <p:cNvPicPr>
            <a:picLocks noChangeAspect="1"/>
          </p:cNvPicPr>
          <p:nvPr/>
        </p:nvPicPr>
        <p:blipFill>
          <a:blip r:embed="rId4"/>
          <a:stretch>
            <a:fillRect/>
          </a:stretch>
        </p:blipFill>
        <p:spPr>
          <a:xfrm>
            <a:off x="1060288" y="3002708"/>
            <a:ext cx="2466975" cy="1847850"/>
          </a:xfrm>
          <a:prstGeom prst="rect">
            <a:avLst/>
          </a:prstGeom>
        </p:spPr>
      </p:pic>
    </p:spTree>
    <p:extLst>
      <p:ext uri="{BB962C8B-B14F-4D97-AF65-F5344CB8AC3E}">
        <p14:creationId xmlns:p14="http://schemas.microsoft.com/office/powerpoint/2010/main" val="361541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p:txBody>
          <a:bodyPr/>
          <a:lstStyle/>
          <a:p>
            <a:r>
              <a:rPr lang="en-US" sz="2400">
                <a:latin typeface="Arial"/>
                <a:ea typeface="ＭＳ Ｐゴシック"/>
                <a:cs typeface="Arial"/>
              </a:rPr>
              <a:t>MDSPGP-5: </a:t>
            </a:r>
          </a:p>
          <a:p>
            <a:endParaRPr lang="en-US" sz="2400"/>
          </a:p>
          <a:p>
            <a:pPr marL="342900" indent="-342900">
              <a:buFont typeface="Arial,Sans-Serif"/>
              <a:buChar char="•"/>
            </a:pPr>
            <a:r>
              <a:rPr lang="en-US" sz="2400">
                <a:latin typeface="Arial"/>
                <a:ea typeface="ＭＳ Ｐゴシック"/>
                <a:cs typeface="Arial"/>
              </a:rPr>
              <a:t>CAT A:  Authorizes multiple culverts in a single perennial non-tidal channel.</a:t>
            </a:r>
          </a:p>
          <a:p>
            <a:pPr marL="342900" indent="-342900">
              <a:buFont typeface="Arial,Sans-Serif"/>
              <a:buChar char="•"/>
            </a:pPr>
            <a:endParaRPr lang="en-US" sz="2400">
              <a:latin typeface="Arial"/>
              <a:ea typeface="ＭＳ Ｐゴシック"/>
              <a:cs typeface="Arial"/>
            </a:endParaRPr>
          </a:p>
          <a:p>
            <a:pPr marL="342900" indent="-342900">
              <a:buFont typeface="Arial,Sans-Serif"/>
              <a:buChar char="•"/>
            </a:pPr>
            <a:r>
              <a:rPr lang="en-US" sz="2400">
                <a:latin typeface="Arial"/>
                <a:ea typeface="ＭＳ Ｐゴシック"/>
                <a:cs typeface="Arial"/>
              </a:rPr>
              <a:t>Cat B: The total temporary and permanent impacts to WOTUS are not to exceed 1.0 acre and/or 2,000 linear feet of streams, rivers, and other open waters. </a:t>
            </a:r>
          </a:p>
          <a:p>
            <a:endParaRPr lang="en-US"/>
          </a:p>
        </p:txBody>
      </p:sp>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p:txBody>
          <a:bodyPr/>
          <a:lstStyle/>
          <a:p>
            <a:pPr algn="ctr"/>
            <a:r>
              <a:rPr lang="en-US">
                <a:latin typeface="Arial"/>
                <a:ea typeface="ＭＳ Ｐゴシック"/>
                <a:cs typeface="Arial"/>
              </a:rPr>
              <a:t>B(1) General maintenance</a:t>
            </a:r>
            <a:endParaRPr lang="en-US"/>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p:txBody>
          <a:bodyPr/>
          <a:lstStyle/>
          <a:p>
            <a:r>
              <a:rPr lang="en-US" sz="2400">
                <a:latin typeface="Arial"/>
                <a:ea typeface="ＭＳ Ｐゴシック"/>
                <a:cs typeface="Arial"/>
              </a:rPr>
              <a:t>MDSPGP-6: </a:t>
            </a:r>
          </a:p>
          <a:p>
            <a:endParaRPr lang="en-US" sz="2400"/>
          </a:p>
          <a:p>
            <a:pPr marL="342900" indent="-342900">
              <a:buFont typeface="Arial,Sans-Serif"/>
              <a:buChar char="•"/>
            </a:pPr>
            <a:r>
              <a:rPr lang="en-US" sz="2400">
                <a:latin typeface="Arial"/>
                <a:ea typeface="ＭＳ Ｐゴシック"/>
                <a:cs typeface="Arial"/>
              </a:rPr>
              <a:t>CAT A:  Does not authorize more than one permanent culvert at a single location (side by side) in a single perennial non-tidal stream channel.</a:t>
            </a:r>
          </a:p>
          <a:p>
            <a:endParaRPr lang="en-US" sz="2400">
              <a:latin typeface="Arial"/>
              <a:ea typeface="ＭＳ Ｐゴシック"/>
              <a:cs typeface="Arial"/>
            </a:endParaRPr>
          </a:p>
          <a:p>
            <a:pPr marL="342900" indent="-342900">
              <a:buFont typeface="Arial,Sans-Serif"/>
              <a:buChar char="•"/>
            </a:pPr>
            <a:r>
              <a:rPr lang="en-US" sz="2400">
                <a:latin typeface="Arial"/>
                <a:ea typeface="ＭＳ Ｐゴシック"/>
                <a:cs typeface="Arial"/>
              </a:rPr>
              <a:t>These projects will be reviewed on a project-specific basis under Cat B or alternate Corps permit review process.</a:t>
            </a:r>
          </a:p>
          <a:p>
            <a:pPr marL="342900" indent="-342900">
              <a:buFont typeface="Arial,Sans-Serif"/>
              <a:buChar char="•"/>
            </a:pPr>
            <a:endParaRPr lang="en-US" sz="2400">
              <a:latin typeface="Arial"/>
              <a:ea typeface="ＭＳ Ｐゴシック"/>
              <a:cs typeface="Arial"/>
            </a:endParaRPr>
          </a:p>
          <a:p>
            <a:pPr marL="342900" indent="-342900">
              <a:buFont typeface="Arial,Sans-Serif"/>
              <a:buChar char="•"/>
            </a:pPr>
            <a:r>
              <a:rPr lang="en-US" sz="2400">
                <a:latin typeface="Arial"/>
                <a:ea typeface="ＭＳ Ｐゴシック"/>
                <a:cs typeface="Arial"/>
              </a:rPr>
              <a:t>Category B: No impact threshold.</a:t>
            </a:r>
          </a:p>
          <a:p>
            <a:endParaRPr lang="en-US"/>
          </a:p>
        </p:txBody>
      </p:sp>
      <p:pic>
        <p:nvPicPr>
          <p:cNvPr id="5" name="Picture 5">
            <a:extLst>
              <a:ext uri="{FF2B5EF4-FFF2-40B4-BE49-F238E27FC236}">
                <a16:creationId xmlns:a16="http://schemas.microsoft.com/office/drawing/2014/main" id="{4BE0F134-DD9B-492B-8C42-BF4F9A1C839C}"/>
              </a:ext>
            </a:extLst>
          </p:cNvPr>
          <p:cNvPicPr>
            <a:picLocks noChangeAspect="1"/>
          </p:cNvPicPr>
          <p:nvPr/>
        </p:nvPicPr>
        <p:blipFill>
          <a:blip r:embed="rId2"/>
          <a:stretch>
            <a:fillRect/>
          </a:stretch>
        </p:blipFill>
        <p:spPr>
          <a:xfrm>
            <a:off x="1666866" y="4793857"/>
            <a:ext cx="3567607" cy="1760897"/>
          </a:xfrm>
          <a:prstGeom prst="rect">
            <a:avLst/>
          </a:prstGeom>
        </p:spPr>
      </p:pic>
    </p:spTree>
    <p:extLst>
      <p:ext uri="{BB962C8B-B14F-4D97-AF65-F5344CB8AC3E}">
        <p14:creationId xmlns:p14="http://schemas.microsoft.com/office/powerpoint/2010/main" val="2251574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00567" y="1401233"/>
            <a:ext cx="5721406" cy="5600700"/>
          </a:xfrm>
        </p:spPr>
        <p:txBody>
          <a:bodyPr/>
          <a:lstStyle/>
          <a:p>
            <a:r>
              <a:rPr lang="en-US" sz="2400">
                <a:latin typeface="Arial"/>
                <a:ea typeface="ＭＳ Ｐゴシック"/>
                <a:cs typeface="Arial"/>
              </a:rPr>
              <a:t>MDSPGP-5: </a:t>
            </a:r>
          </a:p>
          <a:p>
            <a:endParaRPr lang="en-US" sz="2400"/>
          </a:p>
          <a:p>
            <a:pPr marL="342900" indent="-342900">
              <a:buFont typeface="Arial,Sans-Serif"/>
              <a:buChar char="•"/>
            </a:pPr>
            <a:r>
              <a:rPr lang="en-US" sz="2400">
                <a:latin typeface="Arial"/>
                <a:ea typeface="ＭＳ Ｐゴシック"/>
                <a:cs typeface="Arial"/>
              </a:rPr>
              <a:t>CAT B:  The total temporary and permanent impacts to tidal ditches and tidal wetlands are not to exceed 1.0 acre and/or 2,000 linear feet of drainage ditch being maintained.  </a:t>
            </a:r>
          </a:p>
          <a:p>
            <a:endParaRPr lang="en-US"/>
          </a:p>
        </p:txBody>
      </p:sp>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920993" y="433781"/>
            <a:ext cx="10354421" cy="785419"/>
          </a:xfrm>
        </p:spPr>
        <p:txBody>
          <a:bodyPr/>
          <a:lstStyle/>
          <a:p>
            <a:pPr algn="ctr"/>
            <a:r>
              <a:rPr lang="en-US" dirty="0">
                <a:latin typeface="Arial"/>
                <a:ea typeface="ＭＳ Ｐゴシック"/>
                <a:cs typeface="Arial"/>
              </a:rPr>
              <a:t>B(4) MAINTENANCE OF TIDAL ROADSIDE DITCHES</a:t>
            </a:r>
            <a:endParaRPr lang="en-US" b="0" dirty="0">
              <a:latin typeface="Arial"/>
              <a:ea typeface="ＭＳ Ｐゴシック"/>
              <a:cs typeface="Arial"/>
            </a:endParaRPr>
          </a:p>
          <a:p>
            <a:pPr algn="ctr"/>
            <a:endParaRPr lang="en-US" dirty="0"/>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400">
                <a:latin typeface="Arial"/>
                <a:ea typeface="ＭＳ Ｐゴシック"/>
                <a:cs typeface="Arial"/>
              </a:rPr>
              <a:t>MDSPGP-6: </a:t>
            </a:r>
          </a:p>
          <a:p>
            <a:endParaRPr lang="en-US" sz="2400"/>
          </a:p>
          <a:p>
            <a:pPr marL="342900" indent="-342900">
              <a:buFont typeface="Arial,Sans-Serif"/>
              <a:buChar char="•"/>
            </a:pPr>
            <a:r>
              <a:rPr lang="en-US" sz="2400">
                <a:latin typeface="Arial"/>
                <a:ea typeface="ＭＳ Ｐゴシック"/>
                <a:cs typeface="Arial"/>
              </a:rPr>
              <a:t>CAT B:  No limit on maintenance dredging as long as the proposed dredge area does not exceed the dredging depths and footprint that was previously authorized. </a:t>
            </a:r>
          </a:p>
          <a:p>
            <a:endParaRPr lang="en-US"/>
          </a:p>
        </p:txBody>
      </p:sp>
      <p:pic>
        <p:nvPicPr>
          <p:cNvPr id="7" name="Picture 7">
            <a:extLst>
              <a:ext uri="{FF2B5EF4-FFF2-40B4-BE49-F238E27FC236}">
                <a16:creationId xmlns:a16="http://schemas.microsoft.com/office/drawing/2014/main" id="{0ABEFE3E-8B61-448A-85A6-CEC856419DDF}"/>
              </a:ext>
            </a:extLst>
          </p:cNvPr>
          <p:cNvPicPr>
            <a:picLocks noChangeAspect="1"/>
          </p:cNvPicPr>
          <p:nvPr/>
        </p:nvPicPr>
        <p:blipFill>
          <a:blip r:embed="rId2"/>
          <a:stretch>
            <a:fillRect/>
          </a:stretch>
        </p:blipFill>
        <p:spPr>
          <a:xfrm>
            <a:off x="4397375" y="4229971"/>
            <a:ext cx="2465916" cy="2269066"/>
          </a:xfrm>
          <a:prstGeom prst="rect">
            <a:avLst/>
          </a:prstGeom>
        </p:spPr>
      </p:pic>
    </p:spTree>
    <p:extLst>
      <p:ext uri="{BB962C8B-B14F-4D97-AF65-F5344CB8AC3E}">
        <p14:creationId xmlns:p14="http://schemas.microsoft.com/office/powerpoint/2010/main" val="269168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00567" y="1401233"/>
            <a:ext cx="5721406" cy="5600700"/>
          </a:xfrm>
        </p:spPr>
        <p:txBody>
          <a:bodyPr/>
          <a:lstStyle/>
          <a:p>
            <a:r>
              <a:rPr lang="en-US" sz="2400">
                <a:latin typeface="Arial"/>
                <a:ea typeface="ＭＳ Ｐゴシック"/>
                <a:cs typeface="Arial"/>
              </a:rPr>
              <a:t>MDSPGP-5: </a:t>
            </a:r>
          </a:p>
          <a:p>
            <a:endParaRPr lang="en-US" sz="2400"/>
          </a:p>
          <a:p>
            <a:pPr marL="342900" indent="-342900">
              <a:buFont typeface="Arial"/>
              <a:buChar char="•"/>
            </a:pPr>
            <a:r>
              <a:rPr lang="en-US" sz="2400">
                <a:latin typeface="Arial"/>
                <a:ea typeface="ＭＳ Ｐゴシック"/>
                <a:cs typeface="Arial"/>
              </a:rPr>
              <a:t>CAT B: The total temporary and permanent impacts to tidal ditches and tidal wetlands are not to exceed 1.0 acre and/or 2,000 linear feet of drainage ditch being maintained.  </a:t>
            </a:r>
          </a:p>
          <a:p>
            <a:endParaRPr lang="en-US" sz="2400"/>
          </a:p>
          <a:p>
            <a:endParaRPr lang="en-US"/>
          </a:p>
        </p:txBody>
      </p:sp>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836327" y="306782"/>
            <a:ext cx="10362888" cy="785419"/>
          </a:xfrm>
        </p:spPr>
        <p:txBody>
          <a:bodyPr/>
          <a:lstStyle/>
          <a:p>
            <a:pPr algn="ctr"/>
            <a:r>
              <a:rPr lang="en-US">
                <a:latin typeface="Arial"/>
                <a:ea typeface="ＭＳ Ｐゴシック"/>
                <a:cs typeface="Arial"/>
              </a:rPr>
              <a:t>B(5) maintenance of Mosquito control ditches</a:t>
            </a:r>
            <a:endParaRPr lang="en-US"/>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400">
                <a:latin typeface="Arial"/>
                <a:ea typeface="ＭＳ Ｐゴシック"/>
                <a:cs typeface="Arial"/>
              </a:rPr>
              <a:t>MDSPGP-6: </a:t>
            </a:r>
          </a:p>
          <a:p>
            <a:pPr marL="342900" indent="-342900">
              <a:buChar char="•"/>
            </a:pPr>
            <a:endParaRPr lang="en-US" sz="2400">
              <a:latin typeface="Arial"/>
              <a:ea typeface="ＭＳ Ｐゴシック"/>
              <a:cs typeface="Arial"/>
            </a:endParaRPr>
          </a:p>
          <a:p>
            <a:pPr marL="342900" indent="-342900">
              <a:buChar char="•"/>
            </a:pPr>
            <a:r>
              <a:rPr lang="en-US" sz="2400">
                <a:latin typeface="Arial"/>
                <a:ea typeface="ＭＳ Ｐゴシック"/>
                <a:cs typeface="Arial"/>
              </a:rPr>
              <a:t>CAT B:  The single and complete project will result in no more than a total ½ acre loss of tidal  waters of the United States, to include stream channel, wetlands, and open waters and the loss of stream channel may not exceed 1,000 linear feet.  </a:t>
            </a:r>
            <a:endParaRPr lang="en-US" sz="2400"/>
          </a:p>
          <a:p>
            <a:endParaRPr lang="en-US"/>
          </a:p>
        </p:txBody>
      </p:sp>
      <p:pic>
        <p:nvPicPr>
          <p:cNvPr id="12" name="Picture 12">
            <a:extLst>
              <a:ext uri="{FF2B5EF4-FFF2-40B4-BE49-F238E27FC236}">
                <a16:creationId xmlns:a16="http://schemas.microsoft.com/office/drawing/2014/main" id="{199203BB-80A8-42A1-B6FC-F07BEC615A81}"/>
              </a:ext>
            </a:extLst>
          </p:cNvPr>
          <p:cNvPicPr>
            <a:picLocks noChangeAspect="1"/>
          </p:cNvPicPr>
          <p:nvPr/>
        </p:nvPicPr>
        <p:blipFill>
          <a:blip r:embed="rId2"/>
          <a:stretch>
            <a:fillRect/>
          </a:stretch>
        </p:blipFill>
        <p:spPr>
          <a:xfrm>
            <a:off x="2624666" y="4453467"/>
            <a:ext cx="3064933" cy="2040466"/>
          </a:xfrm>
          <a:prstGeom prst="rect">
            <a:avLst/>
          </a:prstGeom>
        </p:spPr>
      </p:pic>
    </p:spTree>
    <p:extLst>
      <p:ext uri="{BB962C8B-B14F-4D97-AF65-F5344CB8AC3E}">
        <p14:creationId xmlns:p14="http://schemas.microsoft.com/office/powerpoint/2010/main" val="2936040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400">
                <a:latin typeface="Arial"/>
                <a:ea typeface="ＭＳ Ｐゴシック"/>
                <a:cs typeface="Arial"/>
              </a:rPr>
              <a:t>MDSPGP-5: </a:t>
            </a:r>
          </a:p>
          <a:p>
            <a:endParaRPr lang="en-US" sz="2400"/>
          </a:p>
          <a:p>
            <a:pPr marL="342900" indent="-342900">
              <a:buFont typeface="Arial"/>
              <a:buChar char="•"/>
            </a:pPr>
            <a:r>
              <a:rPr lang="en-US" sz="2400">
                <a:latin typeface="Arial"/>
                <a:ea typeface="ＭＳ Ｐゴシック"/>
                <a:cs typeface="Arial"/>
              </a:rPr>
              <a:t>CAT B:  The total temporary and permanent impacts to waters of the United States are not to exceed 1.0 acres and/or 2,000 linear feet of stream channel.  </a:t>
            </a:r>
          </a:p>
          <a:p>
            <a:endParaRPr lang="en-US" sz="2400"/>
          </a:p>
          <a:p>
            <a:endParaRPr lang="en-US"/>
          </a:p>
        </p:txBody>
      </p:sp>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666994" y="272915"/>
            <a:ext cx="10362888" cy="785419"/>
          </a:xfrm>
        </p:spPr>
        <p:txBody>
          <a:bodyPr/>
          <a:lstStyle/>
          <a:p>
            <a:pPr algn="ctr"/>
            <a:r>
              <a:rPr lang="en-US">
                <a:latin typeface="Arial"/>
                <a:ea typeface="ＭＳ Ｐゴシック"/>
                <a:cs typeface="Arial"/>
              </a:rPr>
              <a:t>C(1) Utility lines</a:t>
            </a:r>
            <a:endParaRPr lang="en-US"/>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400">
                <a:latin typeface="Arial"/>
                <a:ea typeface="ＭＳ Ｐゴシック"/>
                <a:cs typeface="Arial"/>
              </a:rPr>
              <a:t>MDSPGP-6: </a:t>
            </a:r>
          </a:p>
          <a:p>
            <a:pPr marL="342900" indent="-342900">
              <a:buChar char="•"/>
            </a:pPr>
            <a:endParaRPr lang="en-US" sz="2400">
              <a:latin typeface="Arial"/>
              <a:ea typeface="ＭＳ Ｐゴシック"/>
              <a:cs typeface="Arial"/>
            </a:endParaRPr>
          </a:p>
          <a:p>
            <a:pPr marL="342900" indent="-342900">
              <a:buChar char="•"/>
            </a:pPr>
            <a:r>
              <a:rPr lang="en-US" sz="2400">
                <a:latin typeface="Arial"/>
                <a:ea typeface="ＭＳ Ｐゴシック"/>
                <a:cs typeface="Arial"/>
              </a:rPr>
              <a:t>CAT B:  This activity does not authorize any losses of waters of the United States. No limit on temporary impacts; however, temporary impacts must be reduced to the maximum extent practicable.     </a:t>
            </a:r>
            <a:endParaRPr lang="en-US" sz="2400"/>
          </a:p>
          <a:p>
            <a:endParaRPr lang="en-US"/>
          </a:p>
        </p:txBody>
      </p:sp>
      <p:pic>
        <p:nvPicPr>
          <p:cNvPr id="5" name="Picture 5">
            <a:extLst>
              <a:ext uri="{FF2B5EF4-FFF2-40B4-BE49-F238E27FC236}">
                <a16:creationId xmlns:a16="http://schemas.microsoft.com/office/drawing/2014/main" id="{60E4ACE4-6DB3-497F-A0D9-A1CD5D684D38}"/>
              </a:ext>
            </a:extLst>
          </p:cNvPr>
          <p:cNvPicPr>
            <a:picLocks noChangeAspect="1"/>
          </p:cNvPicPr>
          <p:nvPr/>
        </p:nvPicPr>
        <p:blipFill>
          <a:blip r:embed="rId2"/>
          <a:stretch>
            <a:fillRect/>
          </a:stretch>
        </p:blipFill>
        <p:spPr>
          <a:xfrm>
            <a:off x="2067756" y="4084876"/>
            <a:ext cx="2083858" cy="2602441"/>
          </a:xfrm>
          <a:prstGeom prst="rect">
            <a:avLst/>
          </a:prstGeom>
        </p:spPr>
      </p:pic>
      <p:pic>
        <p:nvPicPr>
          <p:cNvPr id="6" name="Picture 6">
            <a:extLst>
              <a:ext uri="{FF2B5EF4-FFF2-40B4-BE49-F238E27FC236}">
                <a16:creationId xmlns:a16="http://schemas.microsoft.com/office/drawing/2014/main" id="{54018D83-EA9F-44BD-9B22-09D58494CDE4}"/>
              </a:ext>
            </a:extLst>
          </p:cNvPr>
          <p:cNvPicPr>
            <a:picLocks noChangeAspect="1"/>
          </p:cNvPicPr>
          <p:nvPr/>
        </p:nvPicPr>
        <p:blipFill>
          <a:blip r:embed="rId3"/>
          <a:stretch>
            <a:fillRect/>
          </a:stretch>
        </p:blipFill>
        <p:spPr>
          <a:xfrm>
            <a:off x="7520603" y="4580602"/>
            <a:ext cx="3043766" cy="2004483"/>
          </a:xfrm>
          <a:prstGeom prst="rect">
            <a:avLst/>
          </a:prstGeom>
        </p:spPr>
      </p:pic>
    </p:spTree>
    <p:extLst>
      <p:ext uri="{BB962C8B-B14F-4D97-AF65-F5344CB8AC3E}">
        <p14:creationId xmlns:p14="http://schemas.microsoft.com/office/powerpoint/2010/main" val="2295501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717794" y="848648"/>
            <a:ext cx="10362888" cy="785419"/>
          </a:xfrm>
        </p:spPr>
        <p:txBody>
          <a:bodyPr/>
          <a:lstStyle/>
          <a:p>
            <a:pPr algn="ctr"/>
            <a:r>
              <a:rPr lang="en-US">
                <a:latin typeface="Arial"/>
                <a:ea typeface="ＭＳ Ｐゴシック"/>
                <a:cs typeface="Arial"/>
              </a:rPr>
              <a:t>C(2) Foundations for Overhead Utility Line Towers, Poles, Anchors, and Minor Attendant Features for Subsurface Utility Lines</a:t>
            </a:r>
            <a:endParaRPr lang="en-US"/>
          </a:p>
        </p:txBody>
      </p:sp>
      <p:sp>
        <p:nvSpPr>
          <p:cNvPr id="12" name="Content Placeholder 1">
            <a:extLst>
              <a:ext uri="{FF2B5EF4-FFF2-40B4-BE49-F238E27FC236}">
                <a16:creationId xmlns:a16="http://schemas.microsoft.com/office/drawing/2014/main" id="{A71EDAF9-27C0-433E-A058-6949D9883B60}"/>
              </a:ext>
            </a:extLst>
          </p:cNvPr>
          <p:cNvSpPr>
            <a:spLocks noGrp="1"/>
          </p:cNvSpPr>
          <p:nvPr>
            <p:ph sz="quarter" idx="15"/>
          </p:nvPr>
        </p:nvSpPr>
        <p:spPr>
          <a:xfrm>
            <a:off x="376767" y="2569633"/>
            <a:ext cx="5721406" cy="5600700"/>
          </a:xfrm>
        </p:spPr>
        <p:txBody>
          <a:bodyPr/>
          <a:lstStyle/>
          <a:p>
            <a:r>
              <a:rPr lang="en-US" sz="2400" dirty="0">
                <a:latin typeface="Arial"/>
                <a:ea typeface="ＭＳ Ｐゴシック"/>
                <a:cs typeface="Arial"/>
              </a:rPr>
              <a:t>MDSPGP-5: </a:t>
            </a:r>
          </a:p>
          <a:p>
            <a:endParaRPr lang="en-US" sz="2400" dirty="0"/>
          </a:p>
          <a:p>
            <a:endParaRPr lang="en-US" sz="2400" dirty="0">
              <a:latin typeface="Arial"/>
              <a:ea typeface="ＭＳ Ｐゴシック"/>
              <a:cs typeface="Arial"/>
            </a:endParaRPr>
          </a:p>
          <a:p>
            <a:pPr marL="342900" indent="-342900">
              <a:buFont typeface="Arial"/>
              <a:buChar char="•"/>
            </a:pPr>
            <a:r>
              <a:rPr lang="en-US" sz="2400" dirty="0">
                <a:latin typeface="Arial"/>
                <a:ea typeface="ＭＳ Ｐゴシック"/>
                <a:cs typeface="Arial"/>
              </a:rPr>
              <a:t>C(2) exclusively used for foundations for overhead utility line towers, poles, and anchors. </a:t>
            </a:r>
            <a:endParaRPr lang="en-US" sz="2400" dirty="0"/>
          </a:p>
          <a:p>
            <a:pPr marL="342900" indent="-342900">
              <a:buFont typeface="Arial"/>
              <a:buChar char="•"/>
            </a:pPr>
            <a:endParaRPr lang="en-US" sz="2400" dirty="0"/>
          </a:p>
          <a:p>
            <a:pPr marL="342900" indent="-342900">
              <a:buFont typeface="Arial"/>
              <a:buChar char="•"/>
            </a:pPr>
            <a:endParaRPr lang="en-US" sz="2400" dirty="0"/>
          </a:p>
          <a:p>
            <a:endParaRPr lang="en-US" sz="2400" dirty="0"/>
          </a:p>
          <a:p>
            <a:endParaRPr lang="en-US" dirty="0"/>
          </a:p>
        </p:txBody>
      </p:sp>
      <p:sp>
        <p:nvSpPr>
          <p:cNvPr id="14" name="Content Placeholder 1">
            <a:extLst>
              <a:ext uri="{FF2B5EF4-FFF2-40B4-BE49-F238E27FC236}">
                <a16:creationId xmlns:a16="http://schemas.microsoft.com/office/drawing/2014/main" id="{168DE4E9-BF09-4C0A-8E29-111ADEE385D4}"/>
              </a:ext>
            </a:extLst>
          </p:cNvPr>
          <p:cNvSpPr txBox="1">
            <a:spLocks/>
          </p:cNvSpPr>
          <p:nvPr/>
        </p:nvSpPr>
        <p:spPr bwMode="auto">
          <a:xfrm>
            <a:off x="6040967" y="2569633"/>
            <a:ext cx="5721406"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12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12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2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2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2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400" dirty="0">
                <a:latin typeface="Arial"/>
                <a:ea typeface="ＭＳ Ｐゴシック"/>
                <a:cs typeface="Arial"/>
              </a:rPr>
              <a:t>MDSPGP-6: </a:t>
            </a:r>
          </a:p>
          <a:p>
            <a:endParaRPr lang="en-US" sz="2400" dirty="0"/>
          </a:p>
          <a:p>
            <a:pPr marL="342900" indent="-342900">
              <a:buFont typeface="Arial"/>
              <a:buChar char="•"/>
            </a:pPr>
            <a:r>
              <a:rPr lang="en-US" sz="2400" dirty="0">
                <a:latin typeface="Arial"/>
                <a:ea typeface="ＭＳ Ｐゴシック"/>
                <a:cs typeface="Arial"/>
              </a:rPr>
              <a:t>C(2) now includes minor attendant features for subsurface utility lines in tidal and nontidal areas. </a:t>
            </a:r>
            <a:endParaRPr lang="en-US" sz="2400" dirty="0"/>
          </a:p>
          <a:p>
            <a:pPr marL="342900" indent="-342900">
              <a:buFont typeface="Arial"/>
              <a:buChar char="•"/>
            </a:pPr>
            <a:endParaRPr lang="en-US" sz="2400" dirty="0"/>
          </a:p>
          <a:p>
            <a:endParaRPr lang="en-US" sz="2400" dirty="0"/>
          </a:p>
          <a:p>
            <a:endParaRPr lang="en-US" dirty="0"/>
          </a:p>
        </p:txBody>
      </p:sp>
      <p:pic>
        <p:nvPicPr>
          <p:cNvPr id="2" name="Picture 3">
            <a:extLst>
              <a:ext uri="{FF2B5EF4-FFF2-40B4-BE49-F238E27FC236}">
                <a16:creationId xmlns:a16="http://schemas.microsoft.com/office/drawing/2014/main" id="{BE816CB0-2C6E-4B93-8DE9-26FE6A6582B9}"/>
              </a:ext>
            </a:extLst>
          </p:cNvPr>
          <p:cNvPicPr>
            <a:picLocks noChangeAspect="1"/>
          </p:cNvPicPr>
          <p:nvPr/>
        </p:nvPicPr>
        <p:blipFill>
          <a:blip r:embed="rId2"/>
          <a:stretch>
            <a:fillRect/>
          </a:stretch>
        </p:blipFill>
        <p:spPr>
          <a:xfrm>
            <a:off x="7349067" y="4718829"/>
            <a:ext cx="3039533" cy="1585943"/>
          </a:xfrm>
          <a:prstGeom prst="rect">
            <a:avLst/>
          </a:prstGeom>
        </p:spPr>
      </p:pic>
    </p:spTree>
    <p:extLst>
      <p:ext uri="{BB962C8B-B14F-4D97-AF65-F5344CB8AC3E}">
        <p14:creationId xmlns:p14="http://schemas.microsoft.com/office/powerpoint/2010/main" val="226351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200">
                <a:latin typeface="Arial"/>
                <a:ea typeface="ＭＳ Ｐゴシック"/>
                <a:cs typeface="Arial"/>
              </a:rPr>
              <a:t>MDSPGP-5: </a:t>
            </a:r>
          </a:p>
          <a:p>
            <a:endParaRPr lang="en-US" sz="2200"/>
          </a:p>
          <a:p>
            <a:pPr marL="342900" indent="-342900">
              <a:buFont typeface="Arial"/>
              <a:buChar char="•"/>
            </a:pPr>
            <a:r>
              <a:rPr lang="en-US" sz="2200">
                <a:latin typeface="Arial"/>
                <a:ea typeface="ＭＳ Ｐゴシック"/>
                <a:cs typeface="Arial"/>
              </a:rPr>
              <a:t>CAT A: No SAV or marsh impact. </a:t>
            </a:r>
          </a:p>
          <a:p>
            <a:pPr marL="342900" indent="-342900">
              <a:buFont typeface="Arial"/>
              <a:buChar char="•"/>
            </a:pPr>
            <a:endParaRPr lang="en-US" sz="2200">
              <a:latin typeface="Arial"/>
              <a:ea typeface="ＭＳ Ｐゴシック"/>
              <a:cs typeface="Arial"/>
            </a:endParaRPr>
          </a:p>
          <a:p>
            <a:pPr marL="342900" indent="-342900">
              <a:buFont typeface="Arial"/>
              <a:buChar char="•"/>
            </a:pPr>
            <a:r>
              <a:rPr lang="en-US" sz="2200">
                <a:latin typeface="Arial"/>
                <a:ea typeface="ＭＳ Ｐゴシック"/>
                <a:cs typeface="Arial"/>
              </a:rPr>
              <a:t>CAT B: No SAV or marsh impact. </a:t>
            </a:r>
            <a:r>
              <a:rPr lang="en-US" sz="2400">
                <a:latin typeface="Arial"/>
                <a:ea typeface="ＭＳ Ｐゴシック"/>
                <a:cs typeface="Arial"/>
              </a:rPr>
              <a:t>   </a:t>
            </a:r>
            <a:endParaRPr lang="en-US"/>
          </a:p>
          <a:p>
            <a:endParaRPr lang="en-US" sz="2400"/>
          </a:p>
          <a:p>
            <a:endParaRPr lang="en-US"/>
          </a:p>
        </p:txBody>
      </p:sp>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666994" y="272915"/>
            <a:ext cx="10362888" cy="785419"/>
          </a:xfrm>
        </p:spPr>
        <p:txBody>
          <a:bodyPr/>
          <a:lstStyle/>
          <a:p>
            <a:pPr algn="ctr"/>
            <a:r>
              <a:rPr lang="en-US">
                <a:latin typeface="Arial"/>
                <a:ea typeface="ＭＳ Ｐゴシック"/>
                <a:cs typeface="Arial"/>
              </a:rPr>
              <a:t>F(2) Living shorelines/beach nourishment</a:t>
            </a:r>
            <a:endParaRPr lang="en-US"/>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200">
                <a:latin typeface="Arial"/>
                <a:ea typeface="ＭＳ Ｐゴシック"/>
                <a:cs typeface="Arial"/>
              </a:rPr>
              <a:t>MDSPGP-6: </a:t>
            </a:r>
          </a:p>
          <a:p>
            <a:pPr marL="342900" indent="-342900">
              <a:buChar char="•"/>
            </a:pPr>
            <a:endParaRPr lang="en-US" sz="2200">
              <a:latin typeface="Arial"/>
              <a:ea typeface="ＭＳ Ｐゴシック"/>
              <a:cs typeface="Arial"/>
            </a:endParaRPr>
          </a:p>
          <a:p>
            <a:pPr marL="342900" indent="-342900">
              <a:buChar char="•"/>
            </a:pPr>
            <a:r>
              <a:rPr lang="en-US" sz="2200">
                <a:latin typeface="Arial"/>
                <a:ea typeface="ＭＳ Ｐゴシック"/>
                <a:cs typeface="Arial"/>
              </a:rPr>
              <a:t>CAT A: No SAV impact.  The total amount of vegetated wetlands which may be filled, graded, or excavated, in square feet, may not exceed 1 square foot per linear foot of the activity along the shoreline. </a:t>
            </a:r>
            <a:endParaRPr lang="en-US" sz="2200"/>
          </a:p>
          <a:p>
            <a:endParaRPr lang="en-US" sz="2200">
              <a:latin typeface="Arial"/>
              <a:ea typeface="ＭＳ Ｐゴシック"/>
              <a:cs typeface="Arial"/>
            </a:endParaRPr>
          </a:p>
          <a:p>
            <a:pPr marL="342900" indent="-342900">
              <a:buChar char="•"/>
            </a:pPr>
            <a:r>
              <a:rPr lang="en-US" sz="2200">
                <a:latin typeface="Arial"/>
                <a:ea typeface="ＭＳ Ｐゴシック"/>
                <a:cs typeface="Arial"/>
              </a:rPr>
              <a:t>CAT B: No specific limit on SAV impact, however, impacts to SAV must be reduced to the maximum extent practicable. Tidal waters impact limited to ½ acre loss, but there can be no net loss of wetlands.</a:t>
            </a:r>
            <a:endParaRPr lang="en-US" sz="2200"/>
          </a:p>
          <a:p>
            <a:endParaRPr lang="en-US"/>
          </a:p>
        </p:txBody>
      </p:sp>
      <p:pic>
        <p:nvPicPr>
          <p:cNvPr id="5" name="Picture 5">
            <a:extLst>
              <a:ext uri="{FF2B5EF4-FFF2-40B4-BE49-F238E27FC236}">
                <a16:creationId xmlns:a16="http://schemas.microsoft.com/office/drawing/2014/main" id="{C85E5938-58C4-4EAF-A8E2-C955BD1F408B}"/>
              </a:ext>
            </a:extLst>
          </p:cNvPr>
          <p:cNvPicPr>
            <a:picLocks noChangeAspect="1"/>
          </p:cNvPicPr>
          <p:nvPr/>
        </p:nvPicPr>
        <p:blipFill>
          <a:blip r:embed="rId2"/>
          <a:stretch>
            <a:fillRect/>
          </a:stretch>
        </p:blipFill>
        <p:spPr>
          <a:xfrm>
            <a:off x="1440922" y="3612092"/>
            <a:ext cx="3654425" cy="2393950"/>
          </a:xfrm>
          <a:prstGeom prst="rect">
            <a:avLst/>
          </a:prstGeom>
        </p:spPr>
      </p:pic>
    </p:spTree>
    <p:extLst>
      <p:ext uri="{BB962C8B-B14F-4D97-AF65-F5344CB8AC3E}">
        <p14:creationId xmlns:p14="http://schemas.microsoft.com/office/powerpoint/2010/main" val="3189374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41142" y="353701"/>
            <a:ext cx="11073848" cy="5290102"/>
          </a:xfrm>
        </p:spPr>
        <p:txBody>
          <a:bodyPr>
            <a:normAutofit/>
          </a:bodyPr>
          <a:lstStyle/>
          <a:p>
            <a:pPr algn="ctr"/>
            <a:r>
              <a:rPr lang="en-US" sz="3600"/>
              <a:t>NEW ACTIVITY</a:t>
            </a:r>
          </a:p>
        </p:txBody>
      </p:sp>
    </p:spTree>
    <p:extLst>
      <p:ext uri="{BB962C8B-B14F-4D97-AF65-F5344CB8AC3E}">
        <p14:creationId xmlns:p14="http://schemas.microsoft.com/office/powerpoint/2010/main" val="138840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400">
                <a:latin typeface="Arial"/>
                <a:ea typeface="ＭＳ Ｐゴシック"/>
                <a:cs typeface="Arial"/>
              </a:rPr>
              <a:t>MDSPGP-5: </a:t>
            </a:r>
          </a:p>
          <a:p>
            <a:endParaRPr lang="en-US" sz="2400"/>
          </a:p>
          <a:p>
            <a:pPr marL="342900" indent="-342900">
              <a:buFont typeface="Arial"/>
              <a:buChar char="•"/>
            </a:pPr>
            <a:r>
              <a:rPr lang="en-US" sz="2400">
                <a:latin typeface="Arial"/>
                <a:ea typeface="ＭＳ Ｐゴシック"/>
                <a:cs typeface="Arial"/>
              </a:rPr>
              <a:t>Not present.   </a:t>
            </a:r>
          </a:p>
          <a:p>
            <a:endParaRPr lang="en-US" sz="2400"/>
          </a:p>
          <a:p>
            <a:endParaRPr lang="en-US"/>
          </a:p>
        </p:txBody>
      </p:sp>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666994" y="272915"/>
            <a:ext cx="10362888" cy="785419"/>
          </a:xfrm>
        </p:spPr>
        <p:txBody>
          <a:bodyPr/>
          <a:lstStyle/>
          <a:p>
            <a:pPr algn="ctr"/>
            <a:r>
              <a:rPr lang="en-US">
                <a:latin typeface="Arial"/>
                <a:ea typeface="ＭＳ Ｐゴシック"/>
                <a:cs typeface="Arial"/>
              </a:rPr>
              <a:t>e(11) Habitat restoration for Compensatory mitigation</a:t>
            </a:r>
            <a:endParaRPr lang="en-US"/>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400">
                <a:latin typeface="Arial"/>
                <a:ea typeface="ＭＳ Ｐゴシック"/>
                <a:cs typeface="Arial"/>
              </a:rPr>
              <a:t>MDSPGP-6: </a:t>
            </a:r>
          </a:p>
          <a:p>
            <a:pPr marL="342900" indent="-342900">
              <a:buChar char="•"/>
            </a:pPr>
            <a:endParaRPr lang="en-US" sz="2400">
              <a:latin typeface="Arial"/>
              <a:ea typeface="ＭＳ Ｐゴシック"/>
              <a:cs typeface="Arial"/>
            </a:endParaRPr>
          </a:p>
          <a:p>
            <a:pPr marL="342900" indent="-342900">
              <a:buChar char="•"/>
            </a:pPr>
            <a:r>
              <a:rPr lang="en-US" sz="2400">
                <a:latin typeface="Arial"/>
                <a:ea typeface="ＭＳ Ｐゴシック"/>
                <a:cs typeface="Arial"/>
              </a:rPr>
              <a:t>Activity to be used ONLY for compensatory mitigation that is required for projects authorized under the MDSPGP-6.</a:t>
            </a:r>
            <a:endParaRPr lang="en-US" sz="2400"/>
          </a:p>
          <a:p>
            <a:endParaRPr lang="en-US" sz="2400">
              <a:latin typeface="Arial"/>
              <a:ea typeface="ＭＳ Ｐゴシック"/>
              <a:cs typeface="Arial"/>
            </a:endParaRPr>
          </a:p>
          <a:p>
            <a:pPr marL="342900" indent="-342900">
              <a:buChar char="•"/>
            </a:pPr>
            <a:r>
              <a:rPr lang="en-US" sz="2400">
                <a:latin typeface="Arial"/>
                <a:ea typeface="ＭＳ Ｐゴシック"/>
                <a:cs typeface="Arial"/>
              </a:rPr>
              <a:t>E(11) is NOT to be used for general restoration projects. The Corps would evaluate those projects under NWP-27 or the TMDL RGP.     </a:t>
            </a:r>
            <a:endParaRPr lang="en-US" sz="2400"/>
          </a:p>
          <a:p>
            <a:endParaRPr lang="en-US"/>
          </a:p>
        </p:txBody>
      </p:sp>
      <p:pic>
        <p:nvPicPr>
          <p:cNvPr id="13" name="Picture 13">
            <a:extLst>
              <a:ext uri="{FF2B5EF4-FFF2-40B4-BE49-F238E27FC236}">
                <a16:creationId xmlns:a16="http://schemas.microsoft.com/office/drawing/2014/main" id="{02209C48-C904-4821-818A-92AD6CD25035}"/>
              </a:ext>
            </a:extLst>
          </p:cNvPr>
          <p:cNvPicPr>
            <a:picLocks noChangeAspect="1"/>
          </p:cNvPicPr>
          <p:nvPr/>
        </p:nvPicPr>
        <p:blipFill>
          <a:blip r:embed="rId2"/>
          <a:stretch>
            <a:fillRect/>
          </a:stretch>
        </p:blipFill>
        <p:spPr>
          <a:xfrm>
            <a:off x="778934" y="3594544"/>
            <a:ext cx="5003800" cy="1641646"/>
          </a:xfrm>
          <a:prstGeom prst="rect">
            <a:avLst/>
          </a:prstGeom>
        </p:spPr>
      </p:pic>
    </p:spTree>
    <p:extLst>
      <p:ext uri="{BB962C8B-B14F-4D97-AF65-F5344CB8AC3E}">
        <p14:creationId xmlns:p14="http://schemas.microsoft.com/office/powerpoint/2010/main" val="1965336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41142" y="353701"/>
            <a:ext cx="11073848" cy="5290102"/>
          </a:xfrm>
        </p:spPr>
        <p:txBody>
          <a:bodyPr>
            <a:normAutofit/>
          </a:bodyPr>
          <a:lstStyle/>
          <a:p>
            <a:pPr algn="ctr"/>
            <a:r>
              <a:rPr lang="en-US" sz="3600">
                <a:latin typeface="Arial"/>
                <a:ea typeface="ＭＳ Ｐゴシック"/>
                <a:cs typeface="Arial"/>
              </a:rPr>
              <a:t>NEW project criteria requiring </a:t>
            </a:r>
            <a:br>
              <a:rPr lang="en-US" sz="3600">
                <a:latin typeface="Arial"/>
                <a:ea typeface="ＭＳ Ｐゴシック"/>
                <a:cs typeface="Arial"/>
              </a:rPr>
            </a:br>
            <a:r>
              <a:rPr lang="en-US" sz="3600">
                <a:latin typeface="Arial"/>
                <a:ea typeface="ＭＳ Ｐゴシック"/>
                <a:cs typeface="Arial"/>
              </a:rPr>
              <a:t>cat B review</a:t>
            </a:r>
            <a:endParaRPr lang="en-US" sz="3600"/>
          </a:p>
        </p:txBody>
      </p:sp>
    </p:spTree>
    <p:extLst>
      <p:ext uri="{BB962C8B-B14F-4D97-AF65-F5344CB8AC3E}">
        <p14:creationId xmlns:p14="http://schemas.microsoft.com/office/powerpoint/2010/main" val="1618582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p:txBody>
          <a:bodyPr/>
          <a:lstStyle/>
          <a:p>
            <a:pPr algn="ctr"/>
            <a:r>
              <a:rPr lang="en-US" sz="2800">
                <a:latin typeface="Arial"/>
                <a:ea typeface="ＭＳ Ｐゴシック"/>
                <a:cs typeface="Arial"/>
              </a:rPr>
              <a:t>NEW project criteria requiring cat B review</a:t>
            </a:r>
            <a:endParaRPr lang="en-US" sz="2800"/>
          </a:p>
        </p:txBody>
      </p:sp>
      <p:sp>
        <p:nvSpPr>
          <p:cNvPr id="2" name="Content Placeholder 1">
            <a:extLst>
              <a:ext uri="{FF2B5EF4-FFF2-40B4-BE49-F238E27FC236}">
                <a16:creationId xmlns:a16="http://schemas.microsoft.com/office/drawing/2014/main" id="{B6ADE58A-400F-4FAA-8D90-24612E8460B9}"/>
              </a:ext>
            </a:extLst>
          </p:cNvPr>
          <p:cNvSpPr>
            <a:spLocks noGrp="1"/>
          </p:cNvSpPr>
          <p:nvPr>
            <p:ph sz="quarter" idx="10"/>
          </p:nvPr>
        </p:nvSpPr>
        <p:spPr>
          <a:xfrm>
            <a:off x="266700" y="1257300"/>
            <a:ext cx="11658600" cy="5600700"/>
          </a:xfrm>
        </p:spPr>
        <p:txBody>
          <a:bodyPr/>
          <a:lstStyle/>
          <a:p>
            <a:pPr marR="0" lvl="0">
              <a:spcBef>
                <a:spcPts val="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A project that: </a:t>
            </a:r>
          </a:p>
          <a:p>
            <a:pPr marL="342900" marR="0" lvl="0" indent="-342900">
              <a:spcBef>
                <a:spcPts val="0"/>
              </a:spcBef>
              <a:spcAft>
                <a:spcPts val="0"/>
              </a:spcAft>
              <a:buFont typeface="+mj-lt"/>
              <a:buAutoNum type="romanUcPeriod"/>
            </a:pPr>
            <a:endParaRPr lang="en-US" sz="2400" dirty="0">
              <a:ea typeface="Times New Roman" panose="02020603050405020304" pitchFamily="18"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2400" dirty="0">
                <a:latin typeface="Arial"/>
                <a:ea typeface="Times New Roman" panose="02020603050405020304" pitchFamily="18" charset="0"/>
                <a:cs typeface="Times New Roman"/>
              </a:rPr>
              <a:t>I</a:t>
            </a:r>
            <a:r>
              <a:rPr lang="en-US" sz="2400" dirty="0">
                <a:effectLst/>
                <a:latin typeface="Arial"/>
                <a:ea typeface="Times New Roman" panose="02020603050405020304" pitchFamily="18" charset="0"/>
                <a:cs typeface="Times New Roman"/>
              </a:rPr>
              <a:t>nvolves temporary fill in place greater than one year</a:t>
            </a:r>
          </a:p>
          <a:p>
            <a:pPr marL="285750" marR="0" lvl="0" indent="-285750">
              <a:spcBef>
                <a:spcPts val="0"/>
              </a:spcBef>
              <a:spcAft>
                <a:spcPts val="0"/>
              </a:spcAft>
              <a:buFont typeface="Arial" panose="020B0604020202020204" pitchFamily="34" charset="0"/>
              <a:buChar char="•"/>
            </a:pPr>
            <a:endParaRPr lang="en-US" sz="2400" dirty="0">
              <a:ea typeface="Times New Roman" panose="02020603050405020304" pitchFamily="18"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2400" dirty="0">
                <a:latin typeface="Arial"/>
                <a:ea typeface="Times New Roman" panose="02020603050405020304" pitchFamily="18" charset="0"/>
                <a:cs typeface="Times New Roman"/>
              </a:rPr>
              <a:t>D</a:t>
            </a:r>
            <a:r>
              <a:rPr lang="en-US" sz="2400" dirty="0">
                <a:effectLst/>
                <a:latin typeface="Arial"/>
                <a:ea typeface="Times New Roman" panose="02020603050405020304" pitchFamily="18" charset="0"/>
                <a:cs typeface="Times New Roman"/>
              </a:rPr>
              <a:t>oes not meet culvert countersinking general condition requirements</a:t>
            </a:r>
          </a:p>
          <a:p>
            <a:pPr marL="285750" marR="0" lvl="0" indent="-285750">
              <a:spcBef>
                <a:spcPts val="0"/>
              </a:spcBef>
              <a:spcAft>
                <a:spcPts val="0"/>
              </a:spcAft>
              <a:buFont typeface="Arial" panose="020B0604020202020204" pitchFamily="34" charset="0"/>
              <a:buChar char="•"/>
            </a:pPr>
            <a:endParaRPr lang="en-US" sz="2400" dirty="0">
              <a:ea typeface="Times New Roman" panose="02020603050405020304" pitchFamily="18"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2400" dirty="0">
                <a:latin typeface="Arial"/>
                <a:ea typeface="Times New Roman" panose="02020603050405020304" pitchFamily="18" charset="0"/>
                <a:cs typeface="Times New Roman"/>
              </a:rPr>
              <a:t>I</a:t>
            </a:r>
            <a:r>
              <a:rPr lang="en-US" sz="2400" dirty="0">
                <a:effectLst/>
                <a:latin typeface="Arial"/>
                <a:ea typeface="Times New Roman" panose="02020603050405020304" pitchFamily="18" charset="0"/>
                <a:cs typeface="Times New Roman"/>
              </a:rPr>
              <a:t>nvolves more than one (1) permanent culvert proposed to be installed at a single location (side by side) within a perennial non-tidal stream channel.</a:t>
            </a:r>
          </a:p>
          <a:p>
            <a:pPr marL="285750" marR="0" lvl="0" indent="-285750">
              <a:spcBef>
                <a:spcPts val="0"/>
              </a:spcBef>
              <a:spcAft>
                <a:spcPts val="0"/>
              </a:spcAft>
              <a:buFont typeface="Arial" panose="020B0604020202020204" pitchFamily="34" charset="0"/>
              <a:buChar char="•"/>
            </a:pPr>
            <a:endParaRPr lang="en-US" sz="2400" dirty="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US" sz="2400" dirty="0">
                <a:latin typeface="Arial"/>
                <a:ea typeface="Calibri" panose="020F0502020204030204" pitchFamily="34" charset="0"/>
                <a:cs typeface="Times New Roman"/>
              </a:rPr>
              <a:t>I</a:t>
            </a:r>
            <a:r>
              <a:rPr lang="en-US" sz="2400" dirty="0">
                <a:effectLst/>
                <a:latin typeface="Arial"/>
                <a:ea typeface="Calibri" panose="020F0502020204030204" pitchFamily="34" charset="0"/>
                <a:cs typeface="Times New Roman"/>
              </a:rPr>
              <a:t>ncludes proposed work located in an area encumbered by an existing site protection instrument such as a conservation easement, deed restriction, or declaration of restrictive covenants required as a condition of a prior Corps, MDE, or EPA authorization</a:t>
            </a:r>
            <a:r>
              <a:rPr lang="en-US" sz="2400">
                <a:effectLst/>
                <a:latin typeface="Arial"/>
                <a:ea typeface="Calibri" panose="020F0502020204030204" pitchFamily="34" charset="0"/>
                <a:cs typeface="Times New Roman"/>
              </a:rPr>
              <a:t>.</a:t>
            </a:r>
            <a:r>
              <a:rPr lang="en-US" sz="2400">
                <a:latin typeface="Arial"/>
                <a:ea typeface="Calibri" panose="020F0502020204030204" pitchFamily="34" charset="0"/>
                <a:cs typeface="Times New Roman"/>
              </a:rPr>
              <a:t> </a:t>
            </a:r>
            <a:endParaRPr lang="en-US" sz="2400" dirty="0"/>
          </a:p>
          <a:p>
            <a:endParaRPr lang="en-US" dirty="0"/>
          </a:p>
        </p:txBody>
      </p:sp>
    </p:spTree>
    <p:extLst>
      <p:ext uri="{BB962C8B-B14F-4D97-AF65-F5344CB8AC3E}">
        <p14:creationId xmlns:p14="http://schemas.microsoft.com/office/powerpoint/2010/main" val="417235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868" y="166304"/>
            <a:ext cx="10185088" cy="785419"/>
          </a:xfrm>
        </p:spPr>
        <p:txBody>
          <a:bodyPr/>
          <a:lstStyle/>
          <a:p>
            <a:pPr algn="ctr"/>
            <a:r>
              <a:rPr lang="en-US"/>
              <a:t>Notable modifications</a:t>
            </a:r>
          </a:p>
        </p:txBody>
      </p:sp>
      <p:sp>
        <p:nvSpPr>
          <p:cNvPr id="9" name="Content Placeholder 8">
            <a:extLst>
              <a:ext uri="{FF2B5EF4-FFF2-40B4-BE49-F238E27FC236}">
                <a16:creationId xmlns:a16="http://schemas.microsoft.com/office/drawing/2014/main" id="{555C816A-755A-464F-A635-5CB14F5426CC}"/>
              </a:ext>
            </a:extLst>
          </p:cNvPr>
          <p:cNvSpPr>
            <a:spLocks noGrp="1"/>
          </p:cNvSpPr>
          <p:nvPr>
            <p:ph sz="quarter" idx="10"/>
          </p:nvPr>
        </p:nvSpPr>
        <p:spPr>
          <a:xfrm>
            <a:off x="374347" y="1946648"/>
            <a:ext cx="7906916" cy="5600700"/>
          </a:xfrm>
        </p:spPr>
        <p:txBody>
          <a:bodyPr/>
          <a:lstStyle/>
          <a:p>
            <a:pPr marL="457200" indent="-457200">
              <a:buFont typeface="+mj-lt"/>
              <a:buAutoNum type="arabicPeriod"/>
            </a:pPr>
            <a:r>
              <a:rPr lang="en-US" sz="2400"/>
              <a:t>Revisions to Existing Activities and Conditions </a:t>
            </a:r>
          </a:p>
          <a:p>
            <a:pPr marL="457200" indent="-457200">
              <a:buFont typeface="+mj-lt"/>
              <a:buAutoNum type="arabicPeriod"/>
            </a:pPr>
            <a:endParaRPr lang="en-US" sz="2400"/>
          </a:p>
          <a:p>
            <a:pPr marL="457200" indent="-457200">
              <a:buFont typeface="+mj-lt"/>
              <a:buAutoNum type="arabicPeriod"/>
            </a:pPr>
            <a:r>
              <a:rPr lang="en-US" sz="2400"/>
              <a:t>New Activity</a:t>
            </a:r>
          </a:p>
          <a:p>
            <a:pPr marL="457200" indent="-457200">
              <a:buFont typeface="+mj-lt"/>
              <a:buAutoNum type="arabicPeriod"/>
            </a:pPr>
            <a:endParaRPr lang="en-US" sz="2400"/>
          </a:p>
          <a:p>
            <a:pPr marL="457200" indent="-457200">
              <a:buFont typeface="+mj-lt"/>
              <a:buAutoNum type="arabicPeriod"/>
            </a:pPr>
            <a:r>
              <a:rPr lang="en-US" sz="2400"/>
              <a:t>New Project Criteria Requiring Category B Review</a:t>
            </a:r>
          </a:p>
          <a:p>
            <a:pPr marL="457200" indent="-457200">
              <a:buFont typeface="+mj-lt"/>
              <a:buAutoNum type="arabicPeriod"/>
            </a:pPr>
            <a:endParaRPr lang="en-US" sz="2400"/>
          </a:p>
          <a:p>
            <a:pPr marL="457200" indent="-457200">
              <a:buFont typeface="+mj-lt"/>
              <a:buAutoNum type="arabicPeriod"/>
            </a:pPr>
            <a:r>
              <a:rPr lang="en-US" sz="2400">
                <a:latin typeface="Arial"/>
                <a:ea typeface="ＭＳ Ｐゴシック"/>
                <a:cs typeface="Arial"/>
              </a:rPr>
              <a:t>New and Revised General Conditions</a:t>
            </a:r>
          </a:p>
          <a:p>
            <a:pPr marL="457200" indent="-457200">
              <a:buFont typeface="+mj-lt"/>
              <a:buAutoNum type="arabicPeriod"/>
            </a:pPr>
            <a:endParaRPr lang="en-US" sz="2400"/>
          </a:p>
          <a:p>
            <a:pPr marL="457200" indent="-457200">
              <a:buFont typeface="+mj-lt"/>
              <a:buAutoNum type="arabicPeriod"/>
            </a:pPr>
            <a:r>
              <a:rPr lang="en-US" sz="2400">
                <a:latin typeface="Arial"/>
                <a:ea typeface="ＭＳ Ｐゴシック"/>
                <a:cs typeface="Arial"/>
              </a:rPr>
              <a:t>Changes to SOP</a:t>
            </a:r>
          </a:p>
          <a:p>
            <a:pPr marL="342900" indent="-342900">
              <a:buFont typeface="Arial" panose="020B0604020202020204" pitchFamily="34" charset="0"/>
              <a:buChar char="•"/>
            </a:pPr>
            <a:endParaRPr lang="en-US" sz="2400"/>
          </a:p>
        </p:txBody>
      </p:sp>
      <p:pic>
        <p:nvPicPr>
          <p:cNvPr id="3" name="Picture 3">
            <a:extLst>
              <a:ext uri="{FF2B5EF4-FFF2-40B4-BE49-F238E27FC236}">
                <a16:creationId xmlns:a16="http://schemas.microsoft.com/office/drawing/2014/main" id="{7AC32FEF-4A5E-4735-9C50-8F7C86A9FD5C}"/>
              </a:ext>
            </a:extLst>
          </p:cNvPr>
          <p:cNvPicPr>
            <a:picLocks noChangeAspect="1"/>
          </p:cNvPicPr>
          <p:nvPr/>
        </p:nvPicPr>
        <p:blipFill>
          <a:blip r:embed="rId3"/>
          <a:stretch>
            <a:fillRect/>
          </a:stretch>
        </p:blipFill>
        <p:spPr>
          <a:xfrm>
            <a:off x="8106747" y="2272054"/>
            <a:ext cx="3349689" cy="2827076"/>
          </a:xfrm>
          <a:prstGeom prst="rect">
            <a:avLst/>
          </a:prstGeom>
        </p:spPr>
      </p:pic>
    </p:spTree>
    <p:extLst>
      <p:ext uri="{BB962C8B-B14F-4D97-AF65-F5344CB8AC3E}">
        <p14:creationId xmlns:p14="http://schemas.microsoft.com/office/powerpoint/2010/main" val="125008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59076" y="92444"/>
            <a:ext cx="11073848" cy="5290102"/>
          </a:xfrm>
        </p:spPr>
        <p:txBody>
          <a:bodyPr>
            <a:normAutofit/>
          </a:bodyPr>
          <a:lstStyle/>
          <a:p>
            <a:pPr algn="ctr"/>
            <a:r>
              <a:rPr lang="en-US" sz="3600">
                <a:latin typeface="Arial"/>
                <a:ea typeface="ＭＳ Ｐゴシック"/>
                <a:cs typeface="Arial"/>
              </a:rPr>
              <a:t>New and Revised General </a:t>
            </a:r>
            <a:br>
              <a:rPr lang="en-US" sz="3600">
                <a:latin typeface="Arial"/>
                <a:ea typeface="ＭＳ Ｐゴシック"/>
                <a:cs typeface="Arial"/>
              </a:rPr>
            </a:br>
            <a:r>
              <a:rPr lang="en-US" sz="3600">
                <a:latin typeface="Arial"/>
                <a:ea typeface="ＭＳ Ｐゴシック"/>
                <a:cs typeface="Arial"/>
              </a:rPr>
              <a:t>Conditions</a:t>
            </a:r>
            <a:endParaRPr lang="en-US">
              <a:latin typeface="Arial"/>
              <a:ea typeface="ＭＳ Ｐゴシック"/>
              <a:cs typeface="Arial"/>
            </a:endParaRPr>
          </a:p>
        </p:txBody>
      </p:sp>
    </p:spTree>
    <p:extLst>
      <p:ext uri="{BB962C8B-B14F-4D97-AF65-F5344CB8AC3E}">
        <p14:creationId xmlns:p14="http://schemas.microsoft.com/office/powerpoint/2010/main" val="2658628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p:txBody>
          <a:bodyPr/>
          <a:lstStyle/>
          <a:p>
            <a:pPr algn="ctr"/>
            <a:r>
              <a:rPr lang="en-US" sz="2800">
                <a:latin typeface="Arial"/>
                <a:ea typeface="ＭＳ Ｐゴシック"/>
                <a:cs typeface="Arial"/>
              </a:rPr>
              <a:t>general condition #16: Critical habitat</a:t>
            </a:r>
            <a:endParaRPr lang="en-US" sz="2800"/>
          </a:p>
        </p:txBody>
      </p:sp>
      <p:sp>
        <p:nvSpPr>
          <p:cNvPr id="2" name="Content Placeholder 1">
            <a:extLst>
              <a:ext uri="{FF2B5EF4-FFF2-40B4-BE49-F238E27FC236}">
                <a16:creationId xmlns:a16="http://schemas.microsoft.com/office/drawing/2014/main" id="{B6ADE58A-400F-4FAA-8D90-24612E8460B9}"/>
              </a:ext>
            </a:extLst>
          </p:cNvPr>
          <p:cNvSpPr>
            <a:spLocks noGrp="1"/>
          </p:cNvSpPr>
          <p:nvPr>
            <p:ph sz="quarter" idx="10"/>
          </p:nvPr>
        </p:nvSpPr>
        <p:spPr>
          <a:xfrm>
            <a:off x="350675" y="1453243"/>
            <a:ext cx="11658600" cy="5600700"/>
          </a:xfrm>
        </p:spPr>
        <p:txBody>
          <a:bodyPr/>
          <a:lstStyle/>
          <a:p>
            <a:r>
              <a:rPr lang="en-US" sz="2000" b="1">
                <a:latin typeface="Arial"/>
                <a:ea typeface="ＭＳ Ｐゴシック"/>
                <a:cs typeface="Arial"/>
              </a:rPr>
              <a:t>*NEW*</a:t>
            </a:r>
          </a:p>
          <a:p>
            <a:endParaRPr lang="en-US" sz="2000" b="1">
              <a:latin typeface="Arial"/>
              <a:ea typeface="ＭＳ Ｐゴシック"/>
              <a:cs typeface="Arial"/>
            </a:endParaRPr>
          </a:p>
          <a:p>
            <a:r>
              <a:rPr lang="en-US" sz="2000">
                <a:latin typeface="Arial"/>
                <a:ea typeface="ＭＳ Ｐゴシック"/>
                <a:cs typeface="Arial"/>
              </a:rPr>
              <a:t>Any work proposed in designated or proposed critical habitat requires a case-by-case Category B review by the Corps. Current designated Critical Habitat within the State of Maryland includes:</a:t>
            </a:r>
          </a:p>
          <a:p>
            <a:endParaRPr lang="en-US" sz="2000">
              <a:latin typeface="Arial"/>
              <a:ea typeface="ＭＳ Ｐゴシック"/>
              <a:cs typeface="Arial"/>
            </a:endParaRPr>
          </a:p>
          <a:p>
            <a:pPr marL="684213" lvl="1" indent="-457200">
              <a:buFont typeface="+mj-lt"/>
              <a:buAutoNum type="alphaLcPeriod"/>
            </a:pPr>
            <a:r>
              <a:rPr lang="en-US" sz="2000">
                <a:latin typeface="Arial"/>
                <a:ea typeface="ＭＳ Ｐゴシック"/>
                <a:cs typeface="Arial"/>
              </a:rPr>
              <a:t>Potomac River from the mouth of the Chesapeake Bay to the Little Falls Dam, including Breton Bay and St. Clements Bay;</a:t>
            </a:r>
          </a:p>
          <a:p>
            <a:pPr marL="684213" lvl="1" indent="-457200">
              <a:buFont typeface="+mj-lt"/>
              <a:buAutoNum type="alphaLcPeriod"/>
            </a:pPr>
            <a:endParaRPr lang="en-US" sz="2000">
              <a:latin typeface="Arial"/>
              <a:ea typeface="ＭＳ Ｐゴシック"/>
              <a:cs typeface="Arial"/>
            </a:endParaRPr>
          </a:p>
          <a:p>
            <a:pPr marL="684213" lvl="1" indent="-457200">
              <a:buFont typeface="+mj-lt"/>
              <a:buAutoNum type="alphaLcPeriod"/>
            </a:pPr>
            <a:r>
              <a:rPr lang="en-US" sz="2000">
                <a:latin typeface="Arial"/>
                <a:ea typeface="ＭＳ Ｐゴシック"/>
                <a:cs typeface="Arial"/>
              </a:rPr>
              <a:t>Nanticoke River from the mouth of the Chesapeake Bay to the Route 313 bridge; and </a:t>
            </a:r>
          </a:p>
          <a:p>
            <a:pPr marL="684213" lvl="1" indent="-457200">
              <a:buFont typeface="+mj-lt"/>
              <a:buAutoNum type="alphaLcPeriod"/>
            </a:pPr>
            <a:endParaRPr lang="en-US" sz="2000">
              <a:latin typeface="Arial"/>
              <a:ea typeface="ＭＳ Ｐゴシック"/>
              <a:cs typeface="Arial"/>
            </a:endParaRPr>
          </a:p>
          <a:p>
            <a:pPr marL="684213" lvl="1" indent="-457200">
              <a:buFont typeface="+mj-lt"/>
              <a:buAutoNum type="alphaLcPeriod"/>
            </a:pPr>
            <a:r>
              <a:rPr lang="en-US" sz="2000" err="1">
                <a:latin typeface="Arial"/>
                <a:ea typeface="ＭＳ Ｐゴシック"/>
                <a:cs typeface="Arial"/>
              </a:rPr>
              <a:t>Marshyhope</a:t>
            </a:r>
            <a:r>
              <a:rPr lang="en-US" sz="2000">
                <a:latin typeface="Arial"/>
                <a:ea typeface="ＭＳ Ｐゴシック"/>
                <a:cs typeface="Arial"/>
              </a:rPr>
              <a:t> Creek from the confluence with the Nanticoke River to the Route 318 bridge.</a:t>
            </a:r>
          </a:p>
          <a:p>
            <a:pPr marL="457200" indent="-457200">
              <a:buFont typeface="+mj-lt"/>
              <a:buAutoNum type="alphaLcPeriod"/>
            </a:pPr>
            <a:endParaRPr lang="en-US" sz="2400"/>
          </a:p>
          <a:p>
            <a:endParaRPr lang="en-US"/>
          </a:p>
        </p:txBody>
      </p:sp>
    </p:spTree>
    <p:extLst>
      <p:ext uri="{BB962C8B-B14F-4D97-AF65-F5344CB8AC3E}">
        <p14:creationId xmlns:p14="http://schemas.microsoft.com/office/powerpoint/2010/main" val="229013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1003456" y="268940"/>
            <a:ext cx="10185088" cy="785419"/>
          </a:xfrm>
        </p:spPr>
        <p:txBody>
          <a:bodyPr/>
          <a:lstStyle/>
          <a:p>
            <a:pPr algn="ctr"/>
            <a:r>
              <a:rPr lang="en-US" sz="2800">
                <a:latin typeface="Arial"/>
                <a:ea typeface="ＭＳ Ｐゴシック"/>
                <a:cs typeface="Arial"/>
              </a:rPr>
              <a:t>General condition #27: Designated critical resource waters</a:t>
            </a:r>
            <a:endParaRPr lang="en-US" sz="2800"/>
          </a:p>
        </p:txBody>
      </p:sp>
      <p:sp>
        <p:nvSpPr>
          <p:cNvPr id="2" name="Content Placeholder 1">
            <a:extLst>
              <a:ext uri="{FF2B5EF4-FFF2-40B4-BE49-F238E27FC236}">
                <a16:creationId xmlns:a16="http://schemas.microsoft.com/office/drawing/2014/main" id="{B6ADE58A-400F-4FAA-8D90-24612E8460B9}"/>
              </a:ext>
            </a:extLst>
          </p:cNvPr>
          <p:cNvSpPr>
            <a:spLocks noGrp="1"/>
          </p:cNvSpPr>
          <p:nvPr>
            <p:ph sz="quarter" idx="10"/>
          </p:nvPr>
        </p:nvSpPr>
        <p:spPr>
          <a:xfrm>
            <a:off x="350675" y="1453243"/>
            <a:ext cx="11658600" cy="5600700"/>
          </a:xfrm>
        </p:spPr>
        <p:txBody>
          <a:bodyPr/>
          <a:lstStyle/>
          <a:p>
            <a:r>
              <a:rPr lang="en-US" sz="2000" b="1">
                <a:latin typeface="Arial"/>
                <a:ea typeface="ＭＳ Ｐゴシック"/>
                <a:cs typeface="Arial"/>
              </a:rPr>
              <a:t>*NEW*</a:t>
            </a:r>
          </a:p>
          <a:p>
            <a:endParaRPr lang="en-US" sz="2000" b="1">
              <a:latin typeface="Arial"/>
              <a:ea typeface="ＭＳ Ｐゴシック"/>
              <a:cs typeface="Arial"/>
            </a:endParaRPr>
          </a:p>
          <a:p>
            <a:r>
              <a:rPr lang="en-US"/>
              <a:t>Any activity proposed in the designated National Estuarine Research Reserves, including wetlands adjacent to those waters must be reviewed by the Corps under a MDSPGP-6 Category B activity or other Department of the Army permit. The designated National Estuarine Research Reserves in Maryland are:</a:t>
            </a:r>
          </a:p>
          <a:p>
            <a:endParaRPr lang="en-US"/>
          </a:p>
          <a:p>
            <a:r>
              <a:rPr lang="en-US"/>
              <a:t>	a. Jug Bay</a:t>
            </a:r>
          </a:p>
          <a:p>
            <a:endParaRPr lang="en-US"/>
          </a:p>
          <a:p>
            <a:r>
              <a:rPr lang="en-US"/>
              <a:t>	b. Otter Point Creek</a:t>
            </a:r>
          </a:p>
          <a:p>
            <a:endParaRPr lang="en-US"/>
          </a:p>
          <a:p>
            <a:r>
              <a:rPr lang="en-US"/>
              <a:t>	c. </a:t>
            </a:r>
            <a:r>
              <a:rPr lang="en-US" err="1"/>
              <a:t>Monie</a:t>
            </a:r>
            <a:r>
              <a:rPr lang="en-US"/>
              <a:t> Bay</a:t>
            </a:r>
          </a:p>
          <a:p>
            <a:endParaRPr lang="en-US"/>
          </a:p>
        </p:txBody>
      </p:sp>
      <p:pic>
        <p:nvPicPr>
          <p:cNvPr id="4" name="Picture 4">
            <a:extLst>
              <a:ext uri="{FF2B5EF4-FFF2-40B4-BE49-F238E27FC236}">
                <a16:creationId xmlns:a16="http://schemas.microsoft.com/office/drawing/2014/main" id="{A1EFFC32-A5C3-4D63-A2AE-07984655DBF7}"/>
              </a:ext>
            </a:extLst>
          </p:cNvPr>
          <p:cNvPicPr>
            <a:picLocks noChangeAspect="1"/>
          </p:cNvPicPr>
          <p:nvPr/>
        </p:nvPicPr>
        <p:blipFill>
          <a:blip r:embed="rId2"/>
          <a:stretch>
            <a:fillRect/>
          </a:stretch>
        </p:blipFill>
        <p:spPr>
          <a:xfrm>
            <a:off x="4848808" y="3459597"/>
            <a:ext cx="6467669" cy="2139276"/>
          </a:xfrm>
          <a:prstGeom prst="rect">
            <a:avLst/>
          </a:prstGeom>
        </p:spPr>
      </p:pic>
    </p:spTree>
    <p:extLst>
      <p:ext uri="{BB962C8B-B14F-4D97-AF65-F5344CB8AC3E}">
        <p14:creationId xmlns:p14="http://schemas.microsoft.com/office/powerpoint/2010/main" val="128199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1003456" y="268940"/>
            <a:ext cx="10185088" cy="785419"/>
          </a:xfrm>
        </p:spPr>
        <p:txBody>
          <a:bodyPr/>
          <a:lstStyle/>
          <a:p>
            <a:pPr algn="ctr"/>
            <a:r>
              <a:rPr lang="en-US" sz="2800">
                <a:latin typeface="Arial"/>
                <a:ea typeface="ＭＳ Ｐゴシック"/>
                <a:cs typeface="Arial"/>
              </a:rPr>
              <a:t>General condition #29: mitigation standards</a:t>
            </a:r>
            <a:endParaRPr lang="en-US" sz="2800"/>
          </a:p>
        </p:txBody>
      </p:sp>
      <p:sp>
        <p:nvSpPr>
          <p:cNvPr id="2" name="Content Placeholder 1">
            <a:extLst>
              <a:ext uri="{FF2B5EF4-FFF2-40B4-BE49-F238E27FC236}">
                <a16:creationId xmlns:a16="http://schemas.microsoft.com/office/drawing/2014/main" id="{B6ADE58A-400F-4FAA-8D90-24612E8460B9}"/>
              </a:ext>
            </a:extLst>
          </p:cNvPr>
          <p:cNvSpPr>
            <a:spLocks noGrp="1"/>
          </p:cNvSpPr>
          <p:nvPr>
            <p:ph sz="quarter" idx="10"/>
          </p:nvPr>
        </p:nvSpPr>
        <p:spPr>
          <a:xfrm>
            <a:off x="350675" y="1453243"/>
            <a:ext cx="11658600" cy="5600700"/>
          </a:xfrm>
        </p:spPr>
        <p:txBody>
          <a:bodyPr/>
          <a:lstStyle/>
          <a:p>
            <a:r>
              <a:rPr lang="en-US" sz="2000" b="1">
                <a:latin typeface="Arial"/>
                <a:ea typeface="ＭＳ Ｐゴシック"/>
                <a:cs typeface="Arial"/>
              </a:rPr>
              <a:t>*REVISED*</a:t>
            </a:r>
          </a:p>
          <a:p>
            <a:endParaRPr lang="en-US" sz="2000" b="1">
              <a:latin typeface="Arial"/>
              <a:ea typeface="ＭＳ Ｐゴシック"/>
              <a:cs typeface="Arial"/>
            </a:endParaRPr>
          </a:p>
          <a:p>
            <a:r>
              <a:rPr lang="en-US" sz="2000" u="sng">
                <a:latin typeface="Arial"/>
                <a:ea typeface="ＭＳ Ｐゴシック"/>
                <a:cs typeface="Arial"/>
              </a:rPr>
              <a:t>Conversion of Aquatic Resources: </a:t>
            </a:r>
            <a:r>
              <a:rPr lang="en-US" sz="2000">
                <a:latin typeface="Arial"/>
                <a:ea typeface="ＭＳ Ｐゴシック"/>
                <a:cs typeface="Arial"/>
              </a:rPr>
              <a:t>Where certain functions and services of waters of the United States are permanently adversely affected by a regulated activity, such as discharges of dredged or fill material into waters of the United States that will convert a forested or scrub-shrub wetland in a permanently maintained utility line right-of-way, mitigation may be required to reduce the adverse environmental effects of the activity to the no more than minimal level.</a:t>
            </a:r>
            <a:endParaRPr lang="en-US"/>
          </a:p>
        </p:txBody>
      </p:sp>
    </p:spTree>
    <p:extLst>
      <p:ext uri="{BB962C8B-B14F-4D97-AF65-F5344CB8AC3E}">
        <p14:creationId xmlns:p14="http://schemas.microsoft.com/office/powerpoint/2010/main" val="3787896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1003456" y="268940"/>
            <a:ext cx="10185088" cy="785419"/>
          </a:xfrm>
        </p:spPr>
        <p:txBody>
          <a:bodyPr/>
          <a:lstStyle/>
          <a:p>
            <a:pPr algn="ctr"/>
            <a:r>
              <a:rPr lang="en-US" sz="2800">
                <a:latin typeface="Arial"/>
                <a:ea typeface="ＭＳ Ｐゴシック"/>
                <a:cs typeface="Arial"/>
              </a:rPr>
              <a:t>General condition #31: Removal of temporary Fill, structures, and mats</a:t>
            </a:r>
            <a:endParaRPr lang="en-US" sz="2800"/>
          </a:p>
        </p:txBody>
      </p:sp>
      <p:sp>
        <p:nvSpPr>
          <p:cNvPr id="2" name="Content Placeholder 1">
            <a:extLst>
              <a:ext uri="{FF2B5EF4-FFF2-40B4-BE49-F238E27FC236}">
                <a16:creationId xmlns:a16="http://schemas.microsoft.com/office/drawing/2014/main" id="{B6ADE58A-400F-4FAA-8D90-24612E8460B9}"/>
              </a:ext>
            </a:extLst>
          </p:cNvPr>
          <p:cNvSpPr>
            <a:spLocks noGrp="1"/>
          </p:cNvSpPr>
          <p:nvPr>
            <p:ph sz="quarter" idx="10"/>
          </p:nvPr>
        </p:nvSpPr>
        <p:spPr>
          <a:xfrm>
            <a:off x="350675" y="1453243"/>
            <a:ext cx="11658600" cy="5600700"/>
          </a:xfrm>
        </p:spPr>
        <p:txBody>
          <a:bodyPr/>
          <a:lstStyle/>
          <a:p>
            <a:r>
              <a:rPr lang="en-US" sz="2000" b="1">
                <a:latin typeface="Arial"/>
                <a:ea typeface="ＭＳ Ｐゴシック"/>
                <a:cs typeface="Arial"/>
              </a:rPr>
              <a:t>*REVISED*</a:t>
            </a:r>
          </a:p>
          <a:p>
            <a:endParaRPr lang="en-US" sz="2000" b="1">
              <a:latin typeface="Arial"/>
              <a:ea typeface="ＭＳ Ｐゴシック"/>
              <a:cs typeface="Arial"/>
            </a:endParaRPr>
          </a:p>
          <a:p>
            <a:pPr marL="342900" indent="-342900">
              <a:buFont typeface="Arial" panose="020B0604020202020204" pitchFamily="34" charset="0"/>
              <a:buChar char="•"/>
            </a:pPr>
            <a:r>
              <a:rPr lang="en-US" sz="2000">
                <a:latin typeface="Arial"/>
                <a:ea typeface="ＭＳ Ｐゴシック"/>
                <a:cs typeface="Arial"/>
              </a:rPr>
              <a:t>Renamed to include the removal of structures </a:t>
            </a:r>
          </a:p>
          <a:p>
            <a:pPr marL="342900" indent="-342900">
              <a:buFont typeface="Arial" panose="020B0604020202020204" pitchFamily="34" charset="0"/>
              <a:buChar char="•"/>
            </a:pPr>
            <a:endParaRPr lang="en-US" sz="2000">
              <a:latin typeface="Arial"/>
              <a:ea typeface="ＭＳ Ｐゴシック"/>
              <a:cs typeface="Arial"/>
            </a:endParaRPr>
          </a:p>
          <a:p>
            <a:pPr marL="342900" indent="-342900">
              <a:buFont typeface="Arial" panose="020B0604020202020204" pitchFamily="34" charset="0"/>
              <a:buChar char="•"/>
            </a:pPr>
            <a:r>
              <a:rPr lang="en-US" sz="2000">
                <a:latin typeface="Arial"/>
                <a:ea typeface="ＭＳ Ｐゴシック"/>
                <a:cs typeface="Arial"/>
              </a:rPr>
              <a:t>Now includes the following condition: </a:t>
            </a:r>
          </a:p>
          <a:p>
            <a:endParaRPr lang="en-US" sz="2000">
              <a:latin typeface="Arial"/>
              <a:ea typeface="ＭＳ Ｐゴシック"/>
              <a:cs typeface="Arial"/>
            </a:endParaRPr>
          </a:p>
          <a:p>
            <a:pPr marL="569913" lvl="1" indent="-342900">
              <a:buFont typeface="Arial" panose="020B0604020202020204" pitchFamily="34" charset="0"/>
              <a:buChar char="•"/>
            </a:pPr>
            <a:r>
              <a:rPr lang="en-US" sz="1800">
                <a:effectLst/>
                <a:latin typeface="Arial" panose="020B0604020202020204" pitchFamily="34" charset="0"/>
                <a:ea typeface="Times New Roman" panose="02020603050405020304" pitchFamily="18" charset="0"/>
              </a:rPr>
              <a:t>When temporary fills in waters of the United States will not be removed within the 12-month period, an application must be submitted, and the activity reviewed by the Corps under a Category B or alternate permit review process. Compensatory mitigation may be required to offset any adverse temporal effects.</a:t>
            </a:r>
            <a:endParaRPr lang="en-US" sz="2000">
              <a:latin typeface="Arial"/>
              <a:ea typeface="ＭＳ Ｐゴシック"/>
              <a:cs typeface="Arial"/>
            </a:endParaRPr>
          </a:p>
        </p:txBody>
      </p:sp>
      <p:pic>
        <p:nvPicPr>
          <p:cNvPr id="4" name="Picture 4">
            <a:extLst>
              <a:ext uri="{FF2B5EF4-FFF2-40B4-BE49-F238E27FC236}">
                <a16:creationId xmlns:a16="http://schemas.microsoft.com/office/drawing/2014/main" id="{A5E83B50-7317-4A61-883F-EF27746A4700}"/>
              </a:ext>
            </a:extLst>
          </p:cNvPr>
          <p:cNvPicPr>
            <a:picLocks noChangeAspect="1"/>
          </p:cNvPicPr>
          <p:nvPr/>
        </p:nvPicPr>
        <p:blipFill>
          <a:blip r:embed="rId2"/>
          <a:stretch>
            <a:fillRect/>
          </a:stretch>
        </p:blipFill>
        <p:spPr>
          <a:xfrm>
            <a:off x="4530012" y="4454559"/>
            <a:ext cx="2743200" cy="1836636"/>
          </a:xfrm>
          <a:prstGeom prst="rect">
            <a:avLst/>
          </a:prstGeom>
        </p:spPr>
      </p:pic>
    </p:spTree>
    <p:extLst>
      <p:ext uri="{BB962C8B-B14F-4D97-AF65-F5344CB8AC3E}">
        <p14:creationId xmlns:p14="http://schemas.microsoft.com/office/powerpoint/2010/main" val="3746041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1003456" y="268940"/>
            <a:ext cx="10185088" cy="785419"/>
          </a:xfrm>
        </p:spPr>
        <p:txBody>
          <a:bodyPr/>
          <a:lstStyle/>
          <a:p>
            <a:pPr algn="ctr"/>
            <a:r>
              <a:rPr lang="en-US" sz="2800">
                <a:latin typeface="Arial"/>
                <a:ea typeface="ＭＳ Ｐゴシック"/>
                <a:cs typeface="Arial"/>
              </a:rPr>
              <a:t>General condition #34: depressing pipes and culverts</a:t>
            </a:r>
            <a:endParaRPr lang="en-US" sz="2800"/>
          </a:p>
        </p:txBody>
      </p:sp>
      <p:sp>
        <p:nvSpPr>
          <p:cNvPr id="2" name="Content Placeholder 1">
            <a:extLst>
              <a:ext uri="{FF2B5EF4-FFF2-40B4-BE49-F238E27FC236}">
                <a16:creationId xmlns:a16="http://schemas.microsoft.com/office/drawing/2014/main" id="{B6ADE58A-400F-4FAA-8D90-24612E8460B9}"/>
              </a:ext>
            </a:extLst>
          </p:cNvPr>
          <p:cNvSpPr>
            <a:spLocks noGrp="1"/>
          </p:cNvSpPr>
          <p:nvPr>
            <p:ph sz="quarter" idx="10"/>
          </p:nvPr>
        </p:nvSpPr>
        <p:spPr>
          <a:xfrm>
            <a:off x="266700" y="1371600"/>
            <a:ext cx="11658600" cy="5600700"/>
          </a:xfrm>
        </p:spPr>
        <p:txBody>
          <a:bodyPr/>
          <a:lstStyle/>
          <a:p>
            <a:r>
              <a:rPr lang="en-US" sz="2000" b="1">
                <a:latin typeface="Arial"/>
                <a:ea typeface="ＭＳ Ｐゴシック"/>
                <a:cs typeface="Arial"/>
              </a:rPr>
              <a:t>*NEW*</a:t>
            </a:r>
          </a:p>
          <a:p>
            <a:endParaRPr lang="en-US" sz="2000" b="1">
              <a:latin typeface="Arial"/>
              <a:ea typeface="ＭＳ Ｐゴシック"/>
              <a:cs typeface="Arial"/>
            </a:endParaRPr>
          </a:p>
          <a:p>
            <a:pPr marL="285750" indent="-2857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Culverted crossings of intermittent and perennial waterbodies must meet the following conditions:</a:t>
            </a:r>
          </a:p>
          <a:p>
            <a:pPr marL="747713" lvl="2" indent="-285750"/>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747713" lvl="2" indent="-285750"/>
            <a:r>
              <a:rPr lang="en-US" sz="1800">
                <a:effectLst/>
                <a:latin typeface="Arial" panose="020B0604020202020204" pitchFamily="34" charset="0"/>
                <a:ea typeface="Times New Roman" panose="02020603050405020304" pitchFamily="18" charset="0"/>
                <a:cs typeface="Times New Roman" panose="02020603050405020304" pitchFamily="18" charset="0"/>
              </a:rPr>
              <a:t>Countersinking Pipes and Culverts: Culverts and bridge/arch footers must be countersunk to certain depths below the natural stream invert based on diameter.</a:t>
            </a:r>
          </a:p>
          <a:p>
            <a:pPr marL="747713" lvl="2" indent="-285750"/>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747713" lvl="2" indent="-285750"/>
            <a:r>
              <a:rPr lang="en-US" sz="1800">
                <a:effectLst/>
                <a:latin typeface="Arial" panose="020B0604020202020204" pitchFamily="34" charset="0"/>
                <a:ea typeface="Times New Roman" panose="02020603050405020304" pitchFamily="18" charset="0"/>
                <a:cs typeface="Times New Roman" panose="02020603050405020304" pitchFamily="18" charset="0"/>
              </a:rPr>
              <a:t>Hydraulic opening: Culverts and pipes must be adequately sized to allow for passage of OHW with countersinking and invert restrictions taken into account.</a:t>
            </a:r>
          </a:p>
          <a:p>
            <a:pPr marL="747713" lvl="2" indent="-285750"/>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747713" lvl="2" indent="-285750"/>
            <a:r>
              <a:rPr lang="en-US" sz="1800">
                <a:ea typeface="Times New Roman" panose="02020603050405020304" pitchFamily="18" charset="0"/>
                <a:cs typeface="Times New Roman" panose="02020603050405020304" pitchFamily="18" charset="0"/>
              </a:rPr>
              <a:t>P</a:t>
            </a:r>
            <a:r>
              <a:rPr lang="en-US" sz="1800">
                <a:effectLst/>
                <a:latin typeface="Arial" panose="020B0604020202020204" pitchFamily="34" charset="0"/>
                <a:ea typeface="Times New Roman" panose="02020603050405020304" pitchFamily="18" charset="0"/>
                <a:cs typeface="Times New Roman" panose="02020603050405020304" pitchFamily="18" charset="0"/>
              </a:rPr>
              <a:t>ipes and culverts on bedrock or above existing buried utility lines or pipes: If countersinking is not practicable due to bedrock or existing utility, additional documentation is required.</a:t>
            </a:r>
          </a:p>
          <a:p>
            <a:pPr marL="747713" lvl="2" indent="-285750"/>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747713" lvl="2" indent="-285750"/>
            <a:r>
              <a:rPr lang="en-US" sz="1800">
                <a:ea typeface="Times New Roman" panose="02020603050405020304" pitchFamily="18" charset="0"/>
                <a:cs typeface="Times New Roman" panose="02020603050405020304" pitchFamily="18" charset="0"/>
              </a:rPr>
              <a:t>E</a:t>
            </a:r>
            <a:r>
              <a:rPr lang="en-US" sz="1800">
                <a:effectLst/>
                <a:latin typeface="Arial" panose="020B0604020202020204" pitchFamily="34" charset="0"/>
                <a:ea typeface="Times New Roman" panose="02020603050405020304" pitchFamily="18" charset="0"/>
                <a:cs typeface="Times New Roman" panose="02020603050405020304" pitchFamily="18" charset="0"/>
              </a:rPr>
              <a:t>xtensions of existing pipes and culverts: Countersinking requirements do not apply to extensions of existing culverts or pipes.</a:t>
            </a:r>
          </a:p>
          <a:p>
            <a:pPr marL="747713" lvl="2" indent="-285750"/>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747713" lvl="2" indent="-285750"/>
            <a:r>
              <a:rPr lang="en-US" sz="1800">
                <a:ea typeface="Times New Roman" panose="02020603050405020304" pitchFamily="18" charset="0"/>
                <a:cs typeface="Times New Roman" panose="02020603050405020304" pitchFamily="18" charset="0"/>
              </a:rPr>
              <a:t>W</a:t>
            </a:r>
            <a:r>
              <a:rPr lang="en-US" sz="1800">
                <a:effectLst/>
                <a:latin typeface="Arial" panose="020B0604020202020204" pitchFamily="34" charset="0"/>
                <a:ea typeface="Times New Roman" panose="02020603050405020304" pitchFamily="18" charset="0"/>
                <a:cs typeface="Times New Roman" panose="02020603050405020304" pitchFamily="18" charset="0"/>
              </a:rPr>
              <a:t>hen Category B review is required: When countersinking of the pipe or culvert is not practicable in accordance with the requirements above, an application should be submitted to the Corps. </a:t>
            </a:r>
            <a:endParaRPr lang="en-US" sz="1800"/>
          </a:p>
        </p:txBody>
      </p:sp>
    </p:spTree>
    <p:extLst>
      <p:ext uri="{BB962C8B-B14F-4D97-AF65-F5344CB8AC3E}">
        <p14:creationId xmlns:p14="http://schemas.microsoft.com/office/powerpoint/2010/main" val="4039911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1003456" y="268940"/>
            <a:ext cx="10185088" cy="785419"/>
          </a:xfrm>
        </p:spPr>
        <p:txBody>
          <a:bodyPr/>
          <a:lstStyle/>
          <a:p>
            <a:pPr algn="ctr"/>
            <a:r>
              <a:rPr lang="en-US" sz="2800">
                <a:latin typeface="Arial"/>
                <a:ea typeface="ＭＳ Ｐゴシック"/>
                <a:cs typeface="Arial"/>
              </a:rPr>
              <a:t>General condition #35: Water crossings</a:t>
            </a:r>
            <a:endParaRPr lang="en-US" sz="2800"/>
          </a:p>
        </p:txBody>
      </p:sp>
      <p:sp>
        <p:nvSpPr>
          <p:cNvPr id="2" name="Content Placeholder 1">
            <a:extLst>
              <a:ext uri="{FF2B5EF4-FFF2-40B4-BE49-F238E27FC236}">
                <a16:creationId xmlns:a16="http://schemas.microsoft.com/office/drawing/2014/main" id="{B6ADE58A-400F-4FAA-8D90-24612E8460B9}"/>
              </a:ext>
            </a:extLst>
          </p:cNvPr>
          <p:cNvSpPr>
            <a:spLocks noGrp="1"/>
          </p:cNvSpPr>
          <p:nvPr>
            <p:ph sz="quarter" idx="10"/>
          </p:nvPr>
        </p:nvSpPr>
        <p:spPr>
          <a:xfrm>
            <a:off x="266700" y="1616529"/>
            <a:ext cx="11658600" cy="5600700"/>
          </a:xfrm>
        </p:spPr>
        <p:txBody>
          <a:bodyPr/>
          <a:lstStyle/>
          <a:p>
            <a:r>
              <a:rPr lang="en-US" sz="2000" b="1">
                <a:latin typeface="Arial"/>
                <a:ea typeface="ＭＳ Ｐゴシック"/>
                <a:cs typeface="Arial"/>
              </a:rPr>
              <a:t>*REVISED*</a:t>
            </a:r>
          </a:p>
          <a:p>
            <a:endParaRPr lang="en-US" sz="2000" b="1">
              <a:latin typeface="Arial"/>
              <a:ea typeface="ＭＳ Ｐゴシック"/>
              <a:cs typeface="Arial"/>
            </a:endParaRPr>
          </a:p>
          <a:p>
            <a:pPr marL="342900" indent="-342900">
              <a:buFont typeface="Arial" panose="020B0604020202020204" pitchFamily="34" charset="0"/>
              <a:buChar char="•"/>
            </a:pPr>
            <a:r>
              <a:rPr lang="en-US" sz="2000">
                <a:latin typeface="Arial"/>
                <a:ea typeface="ＭＳ Ｐゴシック"/>
                <a:cs typeface="Arial"/>
              </a:rPr>
              <a:t>Category B review is now required for any new culvert installation or culvert replacement where more than one (1) permanent culvert is proposed to be installed at a single location (side by side) within a perennial non-tidal stream channel. </a:t>
            </a:r>
          </a:p>
          <a:p>
            <a:pPr marL="342900" indent="-342900">
              <a:buFont typeface="Arial" panose="020B0604020202020204" pitchFamily="34" charset="0"/>
              <a:buChar char="•"/>
            </a:pPr>
            <a:endParaRPr lang="en-US" sz="2000">
              <a:latin typeface="Arial"/>
              <a:ea typeface="ＭＳ Ｐゴシック"/>
              <a:cs typeface="Arial"/>
            </a:endParaRPr>
          </a:p>
          <a:p>
            <a:pPr marL="342900" indent="-342900">
              <a:buFont typeface="Arial" panose="020B0604020202020204" pitchFamily="34" charset="0"/>
              <a:buChar char="•"/>
            </a:pPr>
            <a:r>
              <a:rPr lang="en-US" sz="2000">
                <a:latin typeface="Arial"/>
                <a:ea typeface="ＭＳ Ｐゴシック"/>
                <a:cs typeface="Arial"/>
              </a:rPr>
              <a:t>This condition does not apply to intermittent or ephemeral stream channels, temporary crossings, tidal crossings, or culverts installed in the floodplain.</a:t>
            </a:r>
          </a:p>
          <a:p>
            <a:pPr marL="342900" indent="-342900">
              <a:buFont typeface="Arial" panose="020B0604020202020204" pitchFamily="34" charset="0"/>
              <a:buChar char="•"/>
            </a:pPr>
            <a:endParaRPr lang="en-US" sz="2000">
              <a:latin typeface="Arial"/>
              <a:ea typeface="ＭＳ Ｐゴシック"/>
              <a:cs typeface="Arial"/>
            </a:endParaRPr>
          </a:p>
          <a:p>
            <a:pPr marL="342900" indent="-342900">
              <a:buFont typeface="Arial" panose="020B0604020202020204" pitchFamily="34" charset="0"/>
              <a:buChar char="•"/>
            </a:pPr>
            <a:r>
              <a:rPr lang="en-US" sz="2000">
                <a:latin typeface="Arial"/>
                <a:ea typeface="ＭＳ Ｐゴシック"/>
                <a:cs typeface="Arial"/>
              </a:rPr>
              <a:t>A single culvert may not be placed in each stream braid within the same channel under CAT A. </a:t>
            </a:r>
          </a:p>
        </p:txBody>
      </p:sp>
    </p:spTree>
    <p:extLst>
      <p:ext uri="{BB962C8B-B14F-4D97-AF65-F5344CB8AC3E}">
        <p14:creationId xmlns:p14="http://schemas.microsoft.com/office/powerpoint/2010/main" val="1362681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1003456" y="268940"/>
            <a:ext cx="10185088" cy="785419"/>
          </a:xfrm>
        </p:spPr>
        <p:txBody>
          <a:bodyPr/>
          <a:lstStyle/>
          <a:p>
            <a:pPr algn="ctr"/>
            <a:r>
              <a:rPr lang="en-US" sz="2800">
                <a:latin typeface="Arial"/>
                <a:ea typeface="ＭＳ Ｐゴシック"/>
                <a:cs typeface="Arial"/>
              </a:rPr>
              <a:t>General condition #38: Anadromous fish time-of-year restrictions</a:t>
            </a:r>
            <a:endParaRPr lang="en-US" sz="2800"/>
          </a:p>
        </p:txBody>
      </p:sp>
      <p:sp>
        <p:nvSpPr>
          <p:cNvPr id="2" name="Content Placeholder 1">
            <a:extLst>
              <a:ext uri="{FF2B5EF4-FFF2-40B4-BE49-F238E27FC236}">
                <a16:creationId xmlns:a16="http://schemas.microsoft.com/office/drawing/2014/main" id="{B6ADE58A-400F-4FAA-8D90-24612E8460B9}"/>
              </a:ext>
            </a:extLst>
          </p:cNvPr>
          <p:cNvSpPr>
            <a:spLocks noGrp="1"/>
          </p:cNvSpPr>
          <p:nvPr>
            <p:ph sz="quarter" idx="10"/>
          </p:nvPr>
        </p:nvSpPr>
        <p:spPr>
          <a:xfrm>
            <a:off x="266700" y="1371600"/>
            <a:ext cx="11658600" cy="5600700"/>
          </a:xfrm>
        </p:spPr>
        <p:txBody>
          <a:bodyPr/>
          <a:lstStyle/>
          <a:p>
            <a:r>
              <a:rPr lang="en-US" sz="2000" b="1">
                <a:latin typeface="Arial"/>
                <a:ea typeface="ＭＳ Ｐゴシック"/>
                <a:cs typeface="Arial"/>
              </a:rPr>
              <a:t>*NEW*</a:t>
            </a:r>
          </a:p>
          <a:p>
            <a:endParaRPr lang="en-US" sz="2000" b="1">
              <a:latin typeface="Arial"/>
              <a:ea typeface="ＭＳ Ｐゴシック"/>
              <a:cs typeface="Arial"/>
            </a:endParaRPr>
          </a:p>
          <a:p>
            <a:pPr marL="285750" marR="0" lvl="0" indent="-285750">
              <a:spcBef>
                <a:spcPts val="0"/>
              </a:spcBef>
              <a:spcAft>
                <a:spcPts val="0"/>
              </a:spcAft>
              <a:buFont typeface="Arial" panose="020B0604020202020204" pitchFamily="34" charset="0"/>
              <a:buChar char="•"/>
            </a:pPr>
            <a:r>
              <a:rPr lang="en-US" sz="1800">
                <a:ea typeface="Times New Roman" panose="02020603050405020304" pitchFamily="18" charset="0"/>
              </a:rPr>
              <a:t>C</a:t>
            </a:r>
            <a:r>
              <a:rPr lang="en-US" sz="1800">
                <a:effectLst/>
                <a:latin typeface="Arial" panose="020B0604020202020204" pitchFamily="34" charset="0"/>
                <a:ea typeface="Times New Roman" panose="02020603050405020304" pitchFamily="18" charset="0"/>
                <a:cs typeface="Arial" panose="020B0604020202020204" pitchFamily="34" charset="0"/>
              </a:rPr>
              <a:t>ondition applies to activities b(1), b(2), b(4), b(5), b(6), c(1), c(2), c(3), e(1), e(5), e(7), e(9), and f(4): </a:t>
            </a:r>
          </a:p>
          <a:p>
            <a:pPr marL="285750" marR="0" lvl="0" indent="-285750">
              <a:spcBef>
                <a:spcPts val="0"/>
              </a:spcBef>
              <a:spcAft>
                <a:spcPts val="0"/>
              </a:spcAft>
              <a:buFont typeface="Arial" panose="020B0604020202020204" pitchFamily="34" charset="0"/>
              <a:buChar char="•"/>
            </a:pPr>
            <a:endParaRPr lang="en-US" sz="1800">
              <a:ea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800">
                <a:ea typeface="Times New Roman" panose="02020603050405020304" pitchFamily="18" charset="0"/>
              </a:rPr>
              <a:t>To e</a:t>
            </a:r>
            <a:r>
              <a:rPr lang="en-US" sz="1800">
                <a:effectLst/>
                <a:latin typeface="Arial" panose="020B0604020202020204" pitchFamily="34" charset="0"/>
                <a:ea typeface="Times New Roman" panose="02020603050405020304" pitchFamily="18" charset="0"/>
                <a:cs typeface="Arial" panose="020B0604020202020204" pitchFamily="34" charset="0"/>
              </a:rPr>
              <a:t>nsure that activities do not impact spawning habitat or a migratory pathway for anadromous fish, all in-water work is prohibited during February 15 to June 15 each year to protect sensitive life states of anadromous fish in all tidal and nontidal coastal plain streams within the State of Maryland, and all piedmont streams in Harford and Cecil Counties, Maryland, unless specifically waived by the Corps in consultation with the National Marine Fisheries Service – Habitat and Ecosystem Services Division. </a:t>
            </a:r>
          </a:p>
          <a:p>
            <a:pPr marL="285750" marR="0" lvl="0" indent="-285750">
              <a:spcBef>
                <a:spcPts val="0"/>
              </a:spcBef>
              <a:spcAft>
                <a:spcPts val="0"/>
              </a:spcAft>
              <a:buFont typeface="Arial" panose="020B0604020202020204" pitchFamily="34" charset="0"/>
              <a:buChar char="•"/>
            </a:pPr>
            <a:endParaRPr lang="en-US" sz="1800">
              <a:ea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Arial" panose="020B0604020202020204" pitchFamily="34" charset="0"/>
              </a:rPr>
              <a:t>If compliance with this time of year restriction is not practicable, the applicant must request a waiver for this time of year restriction by submitting an application to MDE for Corps authorization under a Category B in coordination with the National Marine Fisheries Service – Habitat and Ecosystem Services Division. The application must include written supporting information, including all options considered, demonstrating that this condition cannot be practicably met.</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4921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1003456" y="268940"/>
            <a:ext cx="10185088" cy="785419"/>
          </a:xfrm>
        </p:spPr>
        <p:txBody>
          <a:bodyPr/>
          <a:lstStyle/>
          <a:p>
            <a:pPr algn="ctr"/>
            <a:r>
              <a:rPr lang="en-US" sz="2800">
                <a:latin typeface="Arial"/>
                <a:ea typeface="ＭＳ Ｐゴシック"/>
                <a:cs typeface="Arial"/>
              </a:rPr>
              <a:t>General condition #39: beneficial reuse of dredged material</a:t>
            </a:r>
            <a:endParaRPr lang="en-US" sz="2800"/>
          </a:p>
        </p:txBody>
      </p:sp>
      <p:sp>
        <p:nvSpPr>
          <p:cNvPr id="2" name="Content Placeholder 1">
            <a:extLst>
              <a:ext uri="{FF2B5EF4-FFF2-40B4-BE49-F238E27FC236}">
                <a16:creationId xmlns:a16="http://schemas.microsoft.com/office/drawing/2014/main" id="{B6ADE58A-400F-4FAA-8D90-24612E8460B9}"/>
              </a:ext>
            </a:extLst>
          </p:cNvPr>
          <p:cNvSpPr>
            <a:spLocks noGrp="1"/>
          </p:cNvSpPr>
          <p:nvPr>
            <p:ph sz="quarter" idx="10"/>
          </p:nvPr>
        </p:nvSpPr>
        <p:spPr>
          <a:xfrm>
            <a:off x="266700" y="1371600"/>
            <a:ext cx="11658600" cy="5600700"/>
          </a:xfrm>
        </p:spPr>
        <p:txBody>
          <a:bodyPr/>
          <a:lstStyle/>
          <a:p>
            <a:r>
              <a:rPr lang="en-US" sz="2000" b="1">
                <a:latin typeface="Arial"/>
                <a:ea typeface="ＭＳ Ｐゴシック"/>
                <a:cs typeface="Arial"/>
              </a:rPr>
              <a:t>*NEW*</a:t>
            </a:r>
          </a:p>
          <a:p>
            <a:endParaRPr lang="en-US" sz="2000" b="1">
              <a:latin typeface="Arial"/>
              <a:ea typeface="ＭＳ Ｐゴシック"/>
              <a:cs typeface="Arial"/>
            </a:endParaRPr>
          </a:p>
          <a:p>
            <a:pPr marL="285750" indent="-2857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Arial" panose="020B0604020202020204" pitchFamily="34" charset="0"/>
              </a:rPr>
              <a:t>Applicant must identify the intent to use dredge material for fill activities within waters of the United States at the proposed placement site. </a:t>
            </a:r>
          </a:p>
          <a:p>
            <a:pPr marL="285750" indent="-285750">
              <a:buFont typeface="Arial" panose="020B0604020202020204" pitchFamily="34" charset="0"/>
              <a:buChar char="•"/>
            </a:pPr>
            <a:endParaRPr lang="en-US" sz="1800">
              <a:ea typeface="Times New Roman" panose="02020603050405020304" pitchFamily="18" charset="0"/>
            </a:endParaRPr>
          </a:p>
          <a:p>
            <a:pPr marL="285750" indent="-2857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Arial" panose="020B0604020202020204" pitchFamily="34" charset="0"/>
              </a:rPr>
              <a:t>Applicants must provide the exact location and quantities of dredge material placement within waters of the United States to the Corps and MDE.</a:t>
            </a:r>
          </a:p>
          <a:p>
            <a:pPr marL="285750" indent="-285750">
              <a:buFont typeface="Arial" panose="020B0604020202020204" pitchFamily="34" charset="0"/>
              <a:buChar char="•"/>
            </a:pPr>
            <a:endParaRPr lang="en-US" sz="1800">
              <a:ea typeface="Times New Roman" panose="02020603050405020304" pitchFamily="18" charset="0"/>
            </a:endParaRPr>
          </a:p>
          <a:p>
            <a:pPr marL="285750" indent="-2857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Arial" panose="020B0604020202020204" pitchFamily="34" charset="0"/>
              </a:rPr>
              <a:t>Material testing is required at the dredging and placement sites prior to placement and must comply with the Evaluation of Dredged Material Proposed for Discharge in waters of the United States-Testing Manual: Inland Testing Manual </a:t>
            </a:r>
          </a:p>
          <a:p>
            <a:pPr marL="285750" indent="-285750">
              <a:buFont typeface="Arial" panose="020B0604020202020204" pitchFamily="34" charset="0"/>
              <a:buChar char="•"/>
            </a:pPr>
            <a:endParaRPr lang="en-US" sz="1800">
              <a:ea typeface="Times New Roman" panose="02020603050405020304" pitchFamily="18" charset="0"/>
            </a:endParaRPr>
          </a:p>
          <a:p>
            <a:pPr marL="285750" indent="-2857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Arial" panose="020B0604020202020204" pitchFamily="34" charset="0"/>
              </a:rPr>
              <a:t>At minimum, Tier 1 testing as outlined in Section 3.1 must be applied for all projects proposing beneficial reuse of dredge material within waters of the United States. </a:t>
            </a:r>
          </a:p>
          <a:p>
            <a:pPr marL="285750" indent="-285750">
              <a:buFont typeface="Arial" panose="020B0604020202020204" pitchFamily="34" charset="0"/>
              <a:buChar char="•"/>
            </a:pPr>
            <a:endParaRPr lang="en-US" sz="1800">
              <a:ea typeface="Times New Roman" panose="02020603050405020304" pitchFamily="18" charset="0"/>
            </a:endParaRPr>
          </a:p>
          <a:p>
            <a:pPr marL="285750" indent="-285750">
              <a:buFont typeface="Arial" panose="020B0604020202020204" pitchFamily="34" charset="0"/>
              <a:buChar char="•"/>
            </a:pPr>
            <a:r>
              <a:rPr lang="en-US" sz="1800">
                <a:effectLst/>
                <a:latin typeface="Arial" panose="020B0604020202020204" pitchFamily="34" charset="0"/>
                <a:ea typeface="Times New Roman" panose="02020603050405020304" pitchFamily="18" charset="0"/>
                <a:cs typeface="Arial" panose="020B0604020202020204" pitchFamily="34" charset="0"/>
              </a:rPr>
              <a:t>Any temporary storage of dredge material must be placed in uplands in accordance with federal, state, and local regulations.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2000" b="1">
              <a:latin typeface="Arial"/>
              <a:ea typeface="ＭＳ Ｐゴシック"/>
              <a:cs typeface="Arial"/>
            </a:endParaRPr>
          </a:p>
        </p:txBody>
      </p:sp>
    </p:spTree>
    <p:extLst>
      <p:ext uri="{BB962C8B-B14F-4D97-AF65-F5344CB8AC3E}">
        <p14:creationId xmlns:p14="http://schemas.microsoft.com/office/powerpoint/2010/main" val="3467845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152D8-F698-43B8-A595-CF0BD654F28B}"/>
              </a:ext>
            </a:extLst>
          </p:cNvPr>
          <p:cNvSpPr>
            <a:spLocks noGrp="1"/>
          </p:cNvSpPr>
          <p:nvPr>
            <p:ph type="title"/>
          </p:nvPr>
        </p:nvSpPr>
        <p:spPr>
          <a:xfrm>
            <a:off x="635078" y="317926"/>
            <a:ext cx="10921844" cy="785419"/>
          </a:xfrm>
        </p:spPr>
        <p:txBody>
          <a:bodyPr/>
          <a:lstStyle/>
          <a:p>
            <a:pPr algn="ctr"/>
            <a:r>
              <a:rPr lang="en-US" sz="2800">
                <a:latin typeface="Arial"/>
                <a:ea typeface="ＭＳ Ｐゴシック"/>
                <a:cs typeface="Arial"/>
              </a:rPr>
              <a:t>General condition #44:  poured concrete into forms</a:t>
            </a:r>
            <a:endParaRPr lang="en-US" sz="2800"/>
          </a:p>
        </p:txBody>
      </p:sp>
      <p:sp>
        <p:nvSpPr>
          <p:cNvPr id="2" name="Content Placeholder 1">
            <a:extLst>
              <a:ext uri="{FF2B5EF4-FFF2-40B4-BE49-F238E27FC236}">
                <a16:creationId xmlns:a16="http://schemas.microsoft.com/office/drawing/2014/main" id="{B6ADE58A-400F-4FAA-8D90-24612E8460B9}"/>
              </a:ext>
            </a:extLst>
          </p:cNvPr>
          <p:cNvSpPr>
            <a:spLocks noGrp="1"/>
          </p:cNvSpPr>
          <p:nvPr>
            <p:ph sz="quarter" idx="10"/>
          </p:nvPr>
        </p:nvSpPr>
        <p:spPr>
          <a:xfrm>
            <a:off x="266700" y="1371600"/>
            <a:ext cx="11658600" cy="5600700"/>
          </a:xfrm>
        </p:spPr>
        <p:txBody>
          <a:bodyPr/>
          <a:lstStyle/>
          <a:p>
            <a:r>
              <a:rPr lang="en-US" sz="2000" b="1">
                <a:latin typeface="Arial"/>
                <a:ea typeface="ＭＳ Ｐゴシック"/>
                <a:cs typeface="Arial"/>
              </a:rPr>
              <a:t>*NEW*</a:t>
            </a:r>
          </a:p>
          <a:p>
            <a:endParaRPr lang="en-US" sz="2000" b="1">
              <a:latin typeface="Arial"/>
              <a:ea typeface="ＭＳ Ｐゴシック"/>
              <a:cs typeface="Arial"/>
            </a:endParaRPr>
          </a:p>
          <a:p>
            <a:pPr marL="285750" indent="-285750">
              <a:buFont typeface="Arial" panose="020B0604020202020204" pitchFamily="34" charset="0"/>
              <a:buChar char="•"/>
            </a:pPr>
            <a:r>
              <a:rPr lang="en-US" sz="1800">
                <a:effectLst/>
                <a:latin typeface="Arial" panose="020B0604020202020204" pitchFamily="34" charset="0"/>
                <a:ea typeface="Times New Roman" panose="02020603050405020304" pitchFamily="18" charset="0"/>
              </a:rPr>
              <a:t>Activities that involve the discharge of poured concrete must be contained within cells or watertight forms until the concrete is set.</a:t>
            </a:r>
            <a:endParaRPr lang="en-US" sz="2000" b="1">
              <a:latin typeface="Arial"/>
              <a:ea typeface="ＭＳ Ｐゴシック"/>
              <a:cs typeface="Arial"/>
            </a:endParaRPr>
          </a:p>
        </p:txBody>
      </p:sp>
    </p:spTree>
    <p:extLst>
      <p:ext uri="{BB962C8B-B14F-4D97-AF65-F5344CB8AC3E}">
        <p14:creationId xmlns:p14="http://schemas.microsoft.com/office/powerpoint/2010/main" val="1889814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03820" y="1567898"/>
            <a:ext cx="11073848" cy="5290102"/>
          </a:xfrm>
        </p:spPr>
        <p:txBody>
          <a:bodyPr>
            <a:normAutofit/>
          </a:bodyPr>
          <a:lstStyle/>
          <a:p>
            <a:pPr algn="ctr"/>
            <a:r>
              <a:rPr lang="en-US"/>
              <a:t>Revisions to existing activities </a:t>
            </a:r>
            <a:br>
              <a:rPr lang="en-US"/>
            </a:br>
            <a:r>
              <a:rPr lang="en-US"/>
              <a:t>and conditions</a:t>
            </a:r>
            <a:br>
              <a:rPr lang="en-US"/>
            </a:br>
            <a:br>
              <a:rPr lang="en-US"/>
            </a:br>
            <a:br>
              <a:rPr lang="en-US" sz="2400"/>
            </a:br>
            <a:br>
              <a:rPr lang="en-US" sz="2400"/>
            </a:br>
            <a:br>
              <a:rPr lang="en-US" sz="2400"/>
            </a:br>
            <a:br>
              <a:rPr lang="en-US" sz="2400"/>
            </a:br>
            <a:br>
              <a:rPr lang="en-US" sz="2400"/>
            </a:br>
            <a:endParaRPr lang="en-US" sz="2400"/>
          </a:p>
        </p:txBody>
      </p:sp>
    </p:spTree>
    <p:extLst>
      <p:ext uri="{BB962C8B-B14F-4D97-AF65-F5344CB8AC3E}">
        <p14:creationId xmlns:p14="http://schemas.microsoft.com/office/powerpoint/2010/main" val="3442627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59076" y="92444"/>
            <a:ext cx="11073848" cy="5290102"/>
          </a:xfrm>
        </p:spPr>
        <p:txBody>
          <a:bodyPr>
            <a:normAutofit/>
          </a:bodyPr>
          <a:lstStyle/>
          <a:p>
            <a:pPr algn="ctr"/>
            <a:r>
              <a:rPr lang="en-US" sz="3600">
                <a:latin typeface="Arial"/>
                <a:ea typeface="ＭＳ Ｐゴシック"/>
                <a:cs typeface="Arial"/>
              </a:rPr>
              <a:t>CHANGES TO SOP</a:t>
            </a:r>
            <a:endParaRPr lang="en-US" sz="3600"/>
          </a:p>
        </p:txBody>
      </p:sp>
    </p:spTree>
    <p:extLst>
      <p:ext uri="{BB962C8B-B14F-4D97-AF65-F5344CB8AC3E}">
        <p14:creationId xmlns:p14="http://schemas.microsoft.com/office/powerpoint/2010/main" val="2777698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000">
                <a:latin typeface="Arial"/>
                <a:ea typeface="ＭＳ Ｐゴシック"/>
                <a:cs typeface="Arial"/>
              </a:rPr>
              <a:t>MDSPGP-5: </a:t>
            </a:r>
          </a:p>
          <a:p>
            <a:endParaRPr lang="en-US" sz="2000">
              <a:latin typeface="Arial"/>
              <a:ea typeface="ＭＳ Ｐゴシック"/>
              <a:cs typeface="Arial"/>
            </a:endParaRPr>
          </a:p>
          <a:p>
            <a:pPr marL="342900" indent="-342900">
              <a:buFont typeface="Arial" panose="020B0604020202020204" pitchFamily="34" charset="0"/>
              <a:buChar char="•"/>
            </a:pPr>
            <a:r>
              <a:rPr lang="en-US" sz="2000">
                <a:latin typeface="Arial"/>
                <a:ea typeface="ＭＳ Ｐゴシック"/>
                <a:cs typeface="Arial"/>
              </a:rPr>
              <a:t>Corps PM may return MDSPGP-6 applications to MDE that have been miscategorized.  If MDE has already issued the permit, Corps must process.</a:t>
            </a:r>
            <a:endParaRPr lang="en-US" sz="2000"/>
          </a:p>
          <a:p>
            <a:endParaRPr lang="en-US"/>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200">
                <a:latin typeface="Arial"/>
                <a:ea typeface="ＭＳ Ｐゴシック"/>
                <a:cs typeface="Arial"/>
              </a:rPr>
              <a:t>MDSPGP-6:</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No change.</a:t>
            </a:r>
          </a:p>
        </p:txBody>
      </p:sp>
      <p:sp>
        <p:nvSpPr>
          <p:cNvPr id="7" name="Title 6">
            <a:extLst>
              <a:ext uri="{FF2B5EF4-FFF2-40B4-BE49-F238E27FC236}">
                <a16:creationId xmlns:a16="http://schemas.microsoft.com/office/drawing/2014/main" id="{E42CDCD3-E98C-4C42-B2F6-91E132B2FFF8}"/>
              </a:ext>
            </a:extLst>
          </p:cNvPr>
          <p:cNvSpPr>
            <a:spLocks noGrp="1"/>
          </p:cNvSpPr>
          <p:nvPr>
            <p:ph type="title"/>
          </p:nvPr>
        </p:nvSpPr>
        <p:spPr/>
        <p:txBody>
          <a:bodyPr/>
          <a:lstStyle/>
          <a:p>
            <a:pPr algn="ctr"/>
            <a:r>
              <a:rPr lang="en-US"/>
              <a:t>Return procedure</a:t>
            </a:r>
          </a:p>
        </p:txBody>
      </p:sp>
    </p:spTree>
    <p:extLst>
      <p:ext uri="{BB962C8B-B14F-4D97-AF65-F5344CB8AC3E}">
        <p14:creationId xmlns:p14="http://schemas.microsoft.com/office/powerpoint/2010/main" val="2951938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000">
                <a:latin typeface="Arial"/>
                <a:ea typeface="ＭＳ Ｐゴシック"/>
                <a:cs typeface="Arial"/>
              </a:rPr>
              <a:t>MDSPGP-5: </a:t>
            </a:r>
          </a:p>
          <a:p>
            <a:endParaRPr lang="en-US" sz="2000">
              <a:latin typeface="Arial"/>
              <a:ea typeface="ＭＳ Ｐゴシック"/>
              <a:cs typeface="Arial"/>
            </a:endParaRPr>
          </a:p>
          <a:p>
            <a:pPr marL="342900" indent="-342900">
              <a:buFont typeface="Arial" panose="020B0604020202020204" pitchFamily="34" charset="0"/>
              <a:buChar char="•"/>
            </a:pPr>
            <a:r>
              <a:rPr lang="en-US" sz="2000">
                <a:latin typeface="Arial"/>
                <a:ea typeface="ＭＳ Ｐゴシック"/>
                <a:cs typeface="Arial"/>
              </a:rPr>
              <a:t>MDE does not have ability to request individual WQC for certain activities. </a:t>
            </a:r>
            <a:endParaRPr lang="en-US"/>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136162" y="1401233"/>
            <a:ext cx="5721406" cy="5600700"/>
          </a:xfrm>
        </p:spPr>
        <p:txBody>
          <a:bodyPr/>
          <a:lstStyle/>
          <a:p>
            <a:r>
              <a:rPr lang="en-US" sz="2200">
                <a:latin typeface="Arial"/>
                <a:ea typeface="ＭＳ Ｐゴシック"/>
                <a:cs typeface="Arial"/>
              </a:rPr>
              <a:t>MDSPGP-6: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MDE has 35 days from receipt of application to request individual WQC for specific activities (listed in 401 WQC). </a:t>
            </a:r>
          </a:p>
        </p:txBody>
      </p:sp>
      <p:sp>
        <p:nvSpPr>
          <p:cNvPr id="7" name="Title 6">
            <a:extLst>
              <a:ext uri="{FF2B5EF4-FFF2-40B4-BE49-F238E27FC236}">
                <a16:creationId xmlns:a16="http://schemas.microsoft.com/office/drawing/2014/main" id="{E42CDCD3-E98C-4C42-B2F6-91E132B2FFF8}"/>
              </a:ext>
            </a:extLst>
          </p:cNvPr>
          <p:cNvSpPr>
            <a:spLocks noGrp="1"/>
          </p:cNvSpPr>
          <p:nvPr>
            <p:ph type="title"/>
          </p:nvPr>
        </p:nvSpPr>
        <p:spPr/>
        <p:txBody>
          <a:bodyPr/>
          <a:lstStyle/>
          <a:p>
            <a:pPr algn="ctr"/>
            <a:r>
              <a:rPr lang="en-US"/>
              <a:t>401 WQC Procedure</a:t>
            </a:r>
          </a:p>
        </p:txBody>
      </p:sp>
    </p:spTree>
    <p:extLst>
      <p:ext uri="{BB962C8B-B14F-4D97-AF65-F5344CB8AC3E}">
        <p14:creationId xmlns:p14="http://schemas.microsoft.com/office/powerpoint/2010/main" val="3776794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76767" y="1130300"/>
            <a:ext cx="5721406" cy="5600700"/>
          </a:xfrm>
        </p:spPr>
        <p:txBody>
          <a:bodyPr/>
          <a:lstStyle/>
          <a:p>
            <a:r>
              <a:rPr lang="en-US" sz="2200">
                <a:latin typeface="Arial"/>
                <a:ea typeface="ＭＳ Ｐゴシック"/>
                <a:cs typeface="Arial"/>
              </a:rPr>
              <a:t>MDSPGP-5: </a:t>
            </a:r>
          </a:p>
          <a:p>
            <a:endParaRPr lang="en-US" sz="1800">
              <a:latin typeface="Arial"/>
              <a:ea typeface="ＭＳ Ｐゴシック"/>
              <a:cs typeface="Arial"/>
            </a:endParaRPr>
          </a:p>
          <a:p>
            <a:endParaRPr lang="en-US" sz="1800">
              <a:latin typeface="Arial"/>
              <a:ea typeface="ＭＳ Ｐゴシック"/>
              <a:cs typeface="Arial"/>
            </a:endParaRPr>
          </a:p>
          <a:p>
            <a:pPr marL="285750" indent="-285750">
              <a:buChar char="•"/>
            </a:pPr>
            <a:r>
              <a:rPr lang="en-US" sz="1800">
                <a:latin typeface="Arial"/>
                <a:ea typeface="ＭＳ Ｐゴシック"/>
                <a:cs typeface="Arial"/>
              </a:rPr>
              <a:t>Requests for modifications of previously authorized work under the MDSPGP-4 and/or special conditions are not grandfathered, and must be submitted in writing for written reauthorization under the MDSPGP-5 or alternate Corps permit review procedures.</a:t>
            </a:r>
          </a:p>
          <a:p>
            <a:r>
              <a:rPr lang="en-US">
                <a:latin typeface="Arial"/>
                <a:ea typeface="ＭＳ Ｐゴシック"/>
                <a:cs typeface="Arial"/>
              </a:rPr>
              <a:t>  </a:t>
            </a:r>
            <a:endParaRPr lang="en-US"/>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043027" y="1128319"/>
            <a:ext cx="5721406" cy="5600700"/>
          </a:xfrm>
        </p:spPr>
        <p:txBody>
          <a:bodyPr/>
          <a:lstStyle/>
          <a:p>
            <a:r>
              <a:rPr lang="en-US" sz="2200" dirty="0">
                <a:latin typeface="Arial"/>
                <a:ea typeface="ＭＳ Ｐゴシック"/>
                <a:cs typeface="Arial"/>
              </a:rPr>
              <a:t>MDSPGP-6: </a:t>
            </a:r>
          </a:p>
          <a:p>
            <a:endParaRPr lang="en-US" sz="2200" dirty="0">
              <a:latin typeface="Arial"/>
              <a:ea typeface="ＭＳ Ｐゴシック"/>
              <a:cs typeface="Arial"/>
            </a:endParaRPr>
          </a:p>
          <a:p>
            <a:pPr marL="457200">
              <a:spcAft>
                <a:spcPts val="0"/>
              </a:spcAft>
              <a:tabLst>
                <a:tab pos="457200" algn="l"/>
              </a:tabLst>
            </a:pPr>
            <a:r>
              <a:rPr lang="en-US" b="1" dirty="0">
                <a:effectLst/>
                <a:latin typeface="Arial"/>
                <a:ea typeface="Times New Roman" panose="02020603050405020304" pitchFamily="18" charset="0"/>
                <a:cs typeface="Times New Roman"/>
              </a:rPr>
              <a:t>Category A:</a:t>
            </a:r>
            <a:r>
              <a:rPr lang="en-US" dirty="0">
                <a:effectLst/>
                <a:latin typeface="Arial"/>
                <a:ea typeface="Times New Roman" panose="02020603050405020304" pitchFamily="18" charset="0"/>
                <a:cs typeface="Times New Roman"/>
              </a:rPr>
              <a:t>  No written re-authorization is required for previously verified Category A MDSPGP permits as long as the proposed project meets the MDSPGP-6 terms and conditions AND impacts to jurisdictional aquatic resources have not changed. If the project no longer meets the Category A terms and conditions of MDSPGP-6 OR exceeds established MDSPGP-6 thresholds, authorization under an alternative permit will be required. </a:t>
            </a:r>
            <a:r>
              <a:rPr lang="en-US" dirty="0">
                <a:latin typeface="Arial"/>
                <a:ea typeface="Times New Roman" panose="02020603050405020304" pitchFamily="18" charset="0"/>
                <a:cs typeface="Times New Roman"/>
              </a:rPr>
              <a:t> </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i="1" dirty="0">
              <a:latin typeface="Arial"/>
              <a:ea typeface="ＭＳ Ｐゴシック"/>
              <a:cs typeface="Arial"/>
            </a:endParaRPr>
          </a:p>
          <a:p>
            <a:pPr marL="457200">
              <a:spcAft>
                <a:spcPts val="0"/>
              </a:spcAft>
              <a:tabLst>
                <a:tab pos="457200" algn="l"/>
              </a:tabLst>
            </a:pPr>
            <a:r>
              <a:rPr lang="en-US" b="1" dirty="0">
                <a:effectLst/>
                <a:latin typeface="Arial"/>
                <a:ea typeface="Times New Roman" panose="02020603050405020304" pitchFamily="18" charset="0"/>
                <a:cs typeface="Times New Roman"/>
              </a:rPr>
              <a:t>Category B:</a:t>
            </a:r>
            <a:r>
              <a:rPr lang="en-US" dirty="0">
                <a:effectLst/>
                <a:latin typeface="Arial"/>
                <a:ea typeface="Times New Roman" panose="02020603050405020304" pitchFamily="18" charset="0"/>
                <a:cs typeface="Times New Roman"/>
              </a:rPr>
              <a:t> </a:t>
            </a:r>
            <a:r>
              <a:rPr lang="en-US" i="1" dirty="0">
                <a:effectLst/>
                <a:latin typeface="Arial"/>
                <a:ea typeface="Times New Roman" panose="02020603050405020304" pitchFamily="18" charset="0"/>
                <a:cs typeface="Times New Roman"/>
              </a:rPr>
              <a:t> </a:t>
            </a:r>
            <a:r>
              <a:rPr lang="en-US" dirty="0">
                <a:effectLst/>
                <a:latin typeface="Arial"/>
                <a:ea typeface="Times New Roman" panose="02020603050405020304" pitchFamily="18" charset="0"/>
                <a:cs typeface="Times New Roman"/>
              </a:rPr>
              <a:t>Written re-authorization is required for previously verified Category B MDSPGP permits. If the project no longer meets the Category B terms and conditions of MDSPGP-6 OR exceeds established MDSPGP-6 thresholds, authorization under an alternative permit will be required. </a:t>
            </a:r>
            <a:r>
              <a:rPr lang="en-US" dirty="0">
                <a:latin typeface="Arial"/>
                <a:ea typeface="Times New Roman" panose="02020603050405020304" pitchFamily="18" charset="0"/>
                <a:cs typeface="Times New Roman"/>
              </a:rPr>
              <a:t> </a:t>
            </a:r>
          </a:p>
          <a:p>
            <a:pPr marL="457200">
              <a:spcAft>
                <a:spcPts val="0"/>
              </a:spcAft>
              <a:tabLst>
                <a:tab pos="457200" algn="l"/>
              </a:tabLst>
            </a:pPr>
            <a:endParaRPr lang="en-US" dirty="0">
              <a:ea typeface="Times New Roman" panose="02020603050405020304" pitchFamily="18" charset="0"/>
              <a:cs typeface="Times New Roman" panose="02020603050405020304" pitchFamily="18" charset="0"/>
            </a:endParaRPr>
          </a:p>
          <a:p>
            <a:pPr>
              <a:tabLst>
                <a:tab pos="457200" algn="l"/>
              </a:tabLst>
            </a:pPr>
            <a:r>
              <a:rPr lang="en-US" dirty="0">
                <a:latin typeface="Arial"/>
                <a:ea typeface="ＭＳ Ｐゴシック"/>
                <a:cs typeface="Arial"/>
              </a:rPr>
              <a:t>The MDSPGP-6 does not authorize any activity that might directly or indirectly affect a threatened or endangered species or a species proposed for such designation, as identified under the federal ESA.  In accordance with General Condition 11 of the MDSPGP-6, applicants may conduct a review for ESA resources, including FWS and/or NMFS species and critical habitat, utilizing the appropriate website(s) provided below:  </a:t>
            </a:r>
            <a:endParaRPr lang="en-US" dirty="0"/>
          </a:p>
          <a:p>
            <a:pPr>
              <a:tabLst>
                <a:tab pos="457200" algn="l"/>
              </a:tabLst>
            </a:pPr>
            <a:r>
              <a:rPr lang="en-US" dirty="0">
                <a:latin typeface="Arial"/>
                <a:ea typeface="ＭＳ Ｐゴシック"/>
                <a:cs typeface="Arial"/>
              </a:rPr>
              <a:t>  </a:t>
            </a:r>
            <a:endParaRPr lang="en-US" dirty="0"/>
          </a:p>
          <a:p>
            <a:pPr>
              <a:tabLst>
                <a:tab pos="457200" algn="l"/>
              </a:tabLst>
            </a:pPr>
            <a:r>
              <a:rPr lang="en-US" dirty="0">
                <a:latin typeface="Arial"/>
                <a:ea typeface="ＭＳ Ｐゴシック"/>
                <a:cs typeface="Arial"/>
              </a:rPr>
              <a:t>Information on threatened and endangered species and their critical habitat can be obtained from the offices of the FWS and NMFS or their web pages at: </a:t>
            </a:r>
            <a:endParaRPr lang="en-US" dirty="0"/>
          </a:p>
          <a:p>
            <a:pPr>
              <a:tabLst>
                <a:tab pos="457200" algn="l"/>
              </a:tabLst>
            </a:pPr>
            <a:r>
              <a:rPr lang="en-US" dirty="0">
                <a:latin typeface="Arial"/>
                <a:ea typeface="ＭＳ Ｐゴシック"/>
                <a:cs typeface="Arial"/>
              </a:rPr>
              <a:t>FWS:  </a:t>
            </a:r>
            <a:r>
              <a:rPr lang="en-US" dirty="0">
                <a:latin typeface="Arial"/>
                <a:ea typeface="ＭＳ Ｐゴシック"/>
                <a:cs typeface="Arial"/>
                <a:hlinkClick r:id="rId2"/>
              </a:rPr>
              <a:t>https://ecos.fws.gov/ipac/</a:t>
            </a:r>
            <a:r>
              <a:rPr lang="en-US" dirty="0">
                <a:latin typeface="Arial"/>
                <a:ea typeface="ＭＳ Ｐゴシック"/>
                <a:cs typeface="Arial"/>
              </a:rPr>
              <a:t>;</a:t>
            </a:r>
          </a:p>
          <a:p>
            <a:pPr>
              <a:tabLst>
                <a:tab pos="457200" algn="l"/>
              </a:tabLst>
            </a:pPr>
            <a:r>
              <a:rPr lang="en-US" dirty="0" err="1">
                <a:latin typeface="Arial"/>
                <a:ea typeface="ＭＳ Ｐゴシック"/>
                <a:cs typeface="Arial"/>
              </a:rPr>
              <a:t>NMFS:</a:t>
            </a:r>
            <a:r>
              <a:rPr lang="en-US" dirty="0" err="1">
                <a:latin typeface="Arial"/>
                <a:ea typeface="ＭＳ Ｐゴシック"/>
                <a:cs typeface="Arial"/>
                <a:hlinkClick r:id="rId3"/>
              </a:rPr>
              <a:t>https</a:t>
            </a:r>
            <a:r>
              <a:rPr lang="en-US" dirty="0">
                <a:latin typeface="Arial"/>
                <a:ea typeface="ＭＳ Ｐゴシック"/>
                <a:cs typeface="Arial"/>
                <a:hlinkClick r:id="rId3"/>
              </a:rPr>
              <a:t>://www.greateratlantic.fisheries.noaa.gov/protected/section7/guidance/maps/index.html</a:t>
            </a:r>
            <a:r>
              <a:rPr lang="en-US" dirty="0">
                <a:latin typeface="Arial"/>
                <a:ea typeface="ＭＳ Ｐゴシック"/>
                <a:cs typeface="Arial"/>
              </a:rPr>
              <a:t> </a:t>
            </a:r>
            <a:endParaRPr lang="en-US" dirty="0"/>
          </a:p>
        </p:txBody>
      </p:sp>
      <p:sp>
        <p:nvSpPr>
          <p:cNvPr id="7" name="Title 6">
            <a:extLst>
              <a:ext uri="{FF2B5EF4-FFF2-40B4-BE49-F238E27FC236}">
                <a16:creationId xmlns:a16="http://schemas.microsoft.com/office/drawing/2014/main" id="{E42CDCD3-E98C-4C42-B2F6-91E132B2FFF8}"/>
              </a:ext>
            </a:extLst>
          </p:cNvPr>
          <p:cNvSpPr>
            <a:spLocks noGrp="1"/>
          </p:cNvSpPr>
          <p:nvPr>
            <p:ph type="title"/>
          </p:nvPr>
        </p:nvSpPr>
        <p:spPr>
          <a:xfrm>
            <a:off x="946393" y="171314"/>
            <a:ext cx="10185088" cy="785419"/>
          </a:xfrm>
        </p:spPr>
        <p:txBody>
          <a:bodyPr/>
          <a:lstStyle/>
          <a:p>
            <a:pPr algn="ctr"/>
            <a:r>
              <a:rPr lang="en-US"/>
              <a:t>Reauthorization procedure</a:t>
            </a:r>
          </a:p>
        </p:txBody>
      </p:sp>
    </p:spTree>
    <p:extLst>
      <p:ext uri="{BB962C8B-B14F-4D97-AF65-F5344CB8AC3E}">
        <p14:creationId xmlns:p14="http://schemas.microsoft.com/office/powerpoint/2010/main" val="2810456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76767" y="1130300"/>
            <a:ext cx="5721406" cy="5600700"/>
          </a:xfrm>
        </p:spPr>
        <p:txBody>
          <a:bodyPr/>
          <a:lstStyle/>
          <a:p>
            <a:r>
              <a:rPr lang="en-US" sz="2200" dirty="0">
                <a:latin typeface="Arial"/>
                <a:ea typeface="ＭＳ Ｐゴシック"/>
                <a:cs typeface="Arial"/>
              </a:rPr>
              <a:t>MDSPGP-5: </a:t>
            </a:r>
          </a:p>
          <a:p>
            <a:endParaRPr lang="en-US" sz="1800" dirty="0">
              <a:latin typeface="Arial"/>
              <a:ea typeface="ＭＳ Ｐゴシック"/>
              <a:cs typeface="Arial"/>
            </a:endParaRPr>
          </a:p>
          <a:p>
            <a:endParaRPr lang="en-US" sz="1800" dirty="0">
              <a:latin typeface="Arial"/>
              <a:ea typeface="ＭＳ Ｐゴシック"/>
              <a:cs typeface="Arial"/>
            </a:endParaRPr>
          </a:p>
          <a:p>
            <a:pPr marL="285750" indent="-285750">
              <a:buChar char="•"/>
            </a:pPr>
            <a:r>
              <a:rPr lang="en-US" sz="1800" dirty="0">
                <a:latin typeface="Arial"/>
                <a:ea typeface="ＭＳ Ｐゴシック"/>
                <a:cs typeface="Arial"/>
              </a:rPr>
              <a:t>All Enforcement actions were reporting to the Corps as Category B. </a:t>
            </a:r>
          </a:p>
          <a:p>
            <a:r>
              <a:rPr lang="en-US" dirty="0">
                <a:latin typeface="Arial"/>
                <a:ea typeface="ＭＳ Ｐゴシック"/>
                <a:cs typeface="Arial"/>
              </a:rPr>
              <a:t>  </a:t>
            </a:r>
            <a:endParaRPr lang="en-US" dirty="0"/>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043027" y="1128319"/>
            <a:ext cx="5721406" cy="5600700"/>
          </a:xfrm>
        </p:spPr>
        <p:txBody>
          <a:bodyPr/>
          <a:lstStyle/>
          <a:p>
            <a:r>
              <a:rPr lang="en-US" sz="2200" dirty="0">
                <a:latin typeface="Arial"/>
                <a:ea typeface="ＭＳ Ｐゴシック"/>
                <a:cs typeface="Arial"/>
              </a:rPr>
              <a:t>MDSPGP-6:      </a:t>
            </a:r>
          </a:p>
          <a:p>
            <a:r>
              <a:rPr lang="en-US" sz="2200" dirty="0">
                <a:latin typeface="Arial"/>
                <a:ea typeface="ＭＳ Ｐゴシック"/>
                <a:cs typeface="Arial"/>
              </a:rPr>
              <a:t> </a:t>
            </a:r>
          </a:p>
          <a:p>
            <a:pPr marR="0" lvl="0">
              <a:spcBef>
                <a:spcPts val="0"/>
              </a:spcBef>
              <a:spcAft>
                <a:spcPts val="0"/>
              </a:spcAft>
            </a:pPr>
            <a:endParaRPr lang="en-US" sz="1800" dirty="0">
              <a:ea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Only violations that exceed Category A thresholds will need to be sent the Corps as Category B review</a:t>
            </a:r>
            <a:r>
              <a:rPr lang="en-US" sz="1800">
                <a:effectLst/>
                <a:latin typeface="Arial" panose="020B0604020202020204" pitchFamily="34" charset="0"/>
                <a:ea typeface="Times New Roman" panose="02020603050405020304" pitchFamily="18" charset="0"/>
                <a:cs typeface="Arial" panose="020B0604020202020204" pitchFamily="34" charset="0"/>
              </a:rPr>
              <a:t>. NOTE</a:t>
            </a:r>
            <a:r>
              <a:rPr lang="en-US" sz="1800" dirty="0">
                <a:effectLst/>
                <a:latin typeface="Arial" panose="020B0604020202020204" pitchFamily="34" charset="0"/>
                <a:ea typeface="Times New Roman" panose="02020603050405020304" pitchFamily="18" charset="0"/>
                <a:cs typeface="Arial" panose="020B0604020202020204" pitchFamily="34" charset="0"/>
              </a:rPr>
              <a:t>: The Corps has discretion to request Category A after-the-fact permit applications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2200" dirty="0">
              <a:latin typeface="Arial"/>
              <a:ea typeface="ＭＳ Ｐゴシック"/>
              <a:cs typeface="Arial"/>
            </a:endParaRPr>
          </a:p>
          <a:p>
            <a:endParaRPr lang="en-US" sz="2200" dirty="0">
              <a:latin typeface="Arial"/>
              <a:ea typeface="ＭＳ Ｐゴシック"/>
              <a:cs typeface="Arial"/>
            </a:endParaRPr>
          </a:p>
        </p:txBody>
      </p:sp>
      <p:sp>
        <p:nvSpPr>
          <p:cNvPr id="7" name="Title 6">
            <a:extLst>
              <a:ext uri="{FF2B5EF4-FFF2-40B4-BE49-F238E27FC236}">
                <a16:creationId xmlns:a16="http://schemas.microsoft.com/office/drawing/2014/main" id="{E42CDCD3-E98C-4C42-B2F6-91E132B2FFF8}"/>
              </a:ext>
            </a:extLst>
          </p:cNvPr>
          <p:cNvSpPr>
            <a:spLocks noGrp="1"/>
          </p:cNvSpPr>
          <p:nvPr>
            <p:ph type="title"/>
          </p:nvPr>
        </p:nvSpPr>
        <p:spPr>
          <a:xfrm>
            <a:off x="946393" y="171314"/>
            <a:ext cx="10185088" cy="785419"/>
          </a:xfrm>
        </p:spPr>
        <p:txBody>
          <a:bodyPr/>
          <a:lstStyle/>
          <a:p>
            <a:pPr algn="ctr"/>
            <a:r>
              <a:rPr lang="en-US" dirty="0"/>
              <a:t>ENFORCEMENT procedure</a:t>
            </a:r>
          </a:p>
        </p:txBody>
      </p:sp>
    </p:spTree>
    <p:extLst>
      <p:ext uri="{BB962C8B-B14F-4D97-AF65-F5344CB8AC3E}">
        <p14:creationId xmlns:p14="http://schemas.microsoft.com/office/powerpoint/2010/main" val="2393221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200">
                <a:latin typeface="Arial"/>
                <a:ea typeface="ＭＳ Ｐゴシック"/>
                <a:cs typeface="Arial"/>
              </a:rPr>
              <a:t>MDSPGP-5: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Reported cumulative impacts to NMFS every 5 years. </a:t>
            </a:r>
            <a:endParaRPr lang="en-US" sz="2200"/>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200">
                <a:latin typeface="Arial"/>
                <a:ea typeface="ＭＳ Ｐゴシック"/>
                <a:cs typeface="Arial"/>
              </a:rPr>
              <a:t>MDSPGP-6: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NMFS requested that the Corps provide annual cumulative impact data. </a:t>
            </a:r>
          </a:p>
        </p:txBody>
      </p:sp>
      <p:sp>
        <p:nvSpPr>
          <p:cNvPr id="7" name="Title 6">
            <a:extLst>
              <a:ext uri="{FF2B5EF4-FFF2-40B4-BE49-F238E27FC236}">
                <a16:creationId xmlns:a16="http://schemas.microsoft.com/office/drawing/2014/main" id="{E42CDCD3-E98C-4C42-B2F6-91E132B2FFF8}"/>
              </a:ext>
            </a:extLst>
          </p:cNvPr>
          <p:cNvSpPr>
            <a:spLocks noGrp="1"/>
          </p:cNvSpPr>
          <p:nvPr>
            <p:ph type="title"/>
          </p:nvPr>
        </p:nvSpPr>
        <p:spPr/>
        <p:txBody>
          <a:bodyPr/>
          <a:lstStyle/>
          <a:p>
            <a:pPr algn="ctr"/>
            <a:r>
              <a:rPr lang="en-US" sz="2800"/>
              <a:t>Annual cumulative impacts reporting to </a:t>
            </a:r>
            <a:r>
              <a:rPr lang="en-US" sz="2800" err="1"/>
              <a:t>nmfs</a:t>
            </a:r>
            <a:endParaRPr lang="en-US" sz="2800"/>
          </a:p>
        </p:txBody>
      </p:sp>
    </p:spTree>
    <p:extLst>
      <p:ext uri="{BB962C8B-B14F-4D97-AF65-F5344CB8AC3E}">
        <p14:creationId xmlns:p14="http://schemas.microsoft.com/office/powerpoint/2010/main" val="850597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200">
                <a:latin typeface="Arial"/>
                <a:ea typeface="ＭＳ Ｐゴシック"/>
                <a:cs typeface="Arial"/>
              </a:rPr>
              <a:t>MDSPGP-5: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Not present.  </a:t>
            </a:r>
          </a:p>
          <a:p>
            <a:pPr marL="342900" indent="-342900">
              <a:buFont typeface="Arial" panose="020B0604020202020204" pitchFamily="34" charset="0"/>
              <a:buChar char="•"/>
            </a:pPr>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Difficult to determine why applications were categorized as CAT B. </a:t>
            </a:r>
            <a:endParaRPr lang="en-US" sz="2200"/>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200">
                <a:latin typeface="Arial"/>
                <a:ea typeface="ＭＳ Ｐゴシック"/>
                <a:cs typeface="Arial"/>
              </a:rPr>
              <a:t>MDSPGP-6: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MDE will indicate the reason for Categorizing as CAT B on the checklist, which will be sent to with Corps with the application. </a:t>
            </a:r>
          </a:p>
        </p:txBody>
      </p:sp>
      <p:sp>
        <p:nvSpPr>
          <p:cNvPr id="7" name="Title 6">
            <a:extLst>
              <a:ext uri="{FF2B5EF4-FFF2-40B4-BE49-F238E27FC236}">
                <a16:creationId xmlns:a16="http://schemas.microsoft.com/office/drawing/2014/main" id="{E42CDCD3-E98C-4C42-B2F6-91E132B2FFF8}"/>
              </a:ext>
            </a:extLst>
          </p:cNvPr>
          <p:cNvSpPr>
            <a:spLocks noGrp="1"/>
          </p:cNvSpPr>
          <p:nvPr>
            <p:ph type="title"/>
          </p:nvPr>
        </p:nvSpPr>
        <p:spPr/>
        <p:txBody>
          <a:bodyPr/>
          <a:lstStyle/>
          <a:p>
            <a:pPr algn="ctr"/>
            <a:r>
              <a:rPr lang="en-US" sz="2800"/>
              <a:t>Category b reporting checklist</a:t>
            </a:r>
          </a:p>
        </p:txBody>
      </p:sp>
    </p:spTree>
    <p:extLst>
      <p:ext uri="{BB962C8B-B14F-4D97-AF65-F5344CB8AC3E}">
        <p14:creationId xmlns:p14="http://schemas.microsoft.com/office/powerpoint/2010/main" val="1933738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descr="MDSPGP Category B checklistrev_20210708rev.docx - Word">
            <a:extLst>
              <a:ext uri="{FF2B5EF4-FFF2-40B4-BE49-F238E27FC236}">
                <a16:creationId xmlns:a16="http://schemas.microsoft.com/office/drawing/2014/main" id="{3FAD3E0B-4338-46D1-B90D-5ED3E8F52EE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436259" y="892009"/>
            <a:ext cx="5862859" cy="4873625"/>
          </a:xfrm>
          <a:prstGeom prst="rect">
            <a:avLst/>
          </a:prstGeom>
        </p:spPr>
      </p:pic>
      <p:pic>
        <p:nvPicPr>
          <p:cNvPr id="6" name="Picture Placeholder 5" descr="MDSPGP Category B checklistrev_20210708rev.docx - Word">
            <a:extLst>
              <a:ext uri="{FF2B5EF4-FFF2-40B4-BE49-F238E27FC236}">
                <a16:creationId xmlns:a16="http://schemas.microsoft.com/office/drawing/2014/main" id="{E1936ACC-1A05-4BD4-B2C1-18ADF9B9CBD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6299118" y="992187"/>
            <a:ext cx="5137935" cy="4873625"/>
          </a:xfrm>
          <a:prstGeom prst="rect">
            <a:avLst/>
          </a:prstGeom>
        </p:spPr>
      </p:pic>
    </p:spTree>
    <p:extLst>
      <p:ext uri="{BB962C8B-B14F-4D97-AF65-F5344CB8AC3E}">
        <p14:creationId xmlns:p14="http://schemas.microsoft.com/office/powerpoint/2010/main" val="3050246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200">
                <a:latin typeface="Arial"/>
                <a:ea typeface="ＭＳ Ｐゴシック"/>
                <a:cs typeface="Arial"/>
              </a:rPr>
              <a:t>MDSPGP-5: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All ATF applications sent to the Corps.</a:t>
            </a:r>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200">
                <a:latin typeface="Arial"/>
                <a:ea typeface="ＭＳ Ｐゴシック"/>
                <a:cs typeface="Arial"/>
              </a:rPr>
              <a:t>MDSPGP-6: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Corps will only receive ATF applications that would be CAT B.</a:t>
            </a:r>
          </a:p>
        </p:txBody>
      </p:sp>
      <p:sp>
        <p:nvSpPr>
          <p:cNvPr id="7" name="Title 6">
            <a:extLst>
              <a:ext uri="{FF2B5EF4-FFF2-40B4-BE49-F238E27FC236}">
                <a16:creationId xmlns:a16="http://schemas.microsoft.com/office/drawing/2014/main" id="{E42CDCD3-E98C-4C42-B2F6-91E132B2FFF8}"/>
              </a:ext>
            </a:extLst>
          </p:cNvPr>
          <p:cNvSpPr>
            <a:spLocks noGrp="1"/>
          </p:cNvSpPr>
          <p:nvPr>
            <p:ph type="title"/>
          </p:nvPr>
        </p:nvSpPr>
        <p:spPr/>
        <p:txBody>
          <a:bodyPr/>
          <a:lstStyle/>
          <a:p>
            <a:pPr algn="ctr"/>
            <a:r>
              <a:rPr lang="en-US" sz="2800"/>
              <a:t>ATF Applications</a:t>
            </a:r>
          </a:p>
        </p:txBody>
      </p:sp>
    </p:spTree>
    <p:extLst>
      <p:ext uri="{BB962C8B-B14F-4D97-AF65-F5344CB8AC3E}">
        <p14:creationId xmlns:p14="http://schemas.microsoft.com/office/powerpoint/2010/main" val="3759738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200">
                <a:latin typeface="Arial"/>
                <a:ea typeface="ＭＳ Ｐゴシック"/>
                <a:cs typeface="Arial"/>
              </a:rPr>
              <a:t>MDSPGP-5: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No MDE project manager listed on transmittal form.  Corps would not know who to coordinate with at MDE. </a:t>
            </a:r>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200">
                <a:latin typeface="Arial"/>
                <a:ea typeface="ＭＳ Ｐゴシック"/>
                <a:cs typeface="Arial"/>
              </a:rPr>
              <a:t>MDSPGP-6: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MDE will add MDE PM to transmittal form.  </a:t>
            </a:r>
          </a:p>
          <a:p>
            <a:pPr marL="342900" indent="-342900">
              <a:buFont typeface="Arial" panose="020B0604020202020204" pitchFamily="34" charset="0"/>
              <a:buChar char="•"/>
            </a:pPr>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Corps RPA will copy MDE PM when sending initial notification e-mail.  </a:t>
            </a:r>
            <a:endParaRPr lang="en-US"/>
          </a:p>
          <a:p>
            <a:pPr marL="342900" indent="-342900">
              <a:buFont typeface="Arial" panose="020B0604020202020204" pitchFamily="34" charset="0"/>
              <a:buChar char="•"/>
            </a:pPr>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Corps PM will know who to coordinate with at MDE.</a:t>
            </a:r>
            <a:endParaRPr lang="en-US"/>
          </a:p>
        </p:txBody>
      </p:sp>
      <p:sp>
        <p:nvSpPr>
          <p:cNvPr id="7" name="Title 6">
            <a:extLst>
              <a:ext uri="{FF2B5EF4-FFF2-40B4-BE49-F238E27FC236}">
                <a16:creationId xmlns:a16="http://schemas.microsoft.com/office/drawing/2014/main" id="{E42CDCD3-E98C-4C42-B2F6-91E132B2FFF8}"/>
              </a:ext>
            </a:extLst>
          </p:cNvPr>
          <p:cNvSpPr>
            <a:spLocks noGrp="1"/>
          </p:cNvSpPr>
          <p:nvPr>
            <p:ph type="title"/>
          </p:nvPr>
        </p:nvSpPr>
        <p:spPr/>
        <p:txBody>
          <a:bodyPr/>
          <a:lstStyle/>
          <a:p>
            <a:pPr algn="ctr"/>
            <a:r>
              <a:rPr lang="en-US" sz="2800"/>
              <a:t>Transmittal form</a:t>
            </a:r>
          </a:p>
        </p:txBody>
      </p:sp>
    </p:spTree>
    <p:extLst>
      <p:ext uri="{BB962C8B-B14F-4D97-AF65-F5344CB8AC3E}">
        <p14:creationId xmlns:p14="http://schemas.microsoft.com/office/powerpoint/2010/main" val="2620380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Editorial revisions</a:t>
            </a:r>
          </a:p>
        </p:txBody>
      </p:sp>
      <p:sp>
        <p:nvSpPr>
          <p:cNvPr id="9" name="Content Placeholder 8">
            <a:extLst>
              <a:ext uri="{FF2B5EF4-FFF2-40B4-BE49-F238E27FC236}">
                <a16:creationId xmlns:a16="http://schemas.microsoft.com/office/drawing/2014/main" id="{555C816A-755A-464F-A635-5CB14F5426CC}"/>
              </a:ext>
            </a:extLst>
          </p:cNvPr>
          <p:cNvSpPr>
            <a:spLocks noGrp="1"/>
          </p:cNvSpPr>
          <p:nvPr>
            <p:ph sz="quarter" idx="10"/>
          </p:nvPr>
        </p:nvSpPr>
        <p:spPr>
          <a:xfrm>
            <a:off x="332014" y="1370915"/>
            <a:ext cx="7906916" cy="5600700"/>
          </a:xfrm>
        </p:spPr>
        <p:txBody>
          <a:bodyPr/>
          <a:lstStyle/>
          <a:p>
            <a:pPr marL="342900" indent="-342900">
              <a:buFont typeface="Arial" panose="020B0604020202020204" pitchFamily="34" charset="0"/>
              <a:buChar char="•"/>
            </a:pPr>
            <a:r>
              <a:rPr lang="en-US" sz="2400">
                <a:effectLst/>
                <a:latin typeface="Arial" panose="020B0604020202020204" pitchFamily="34" charset="0"/>
                <a:ea typeface="Times New Roman" panose="02020603050405020304" pitchFamily="18" charset="0"/>
              </a:rPr>
              <a:t>Certain activity specific conditions were relocated into general conditions due to their applicability across multiple activities. For example, anadromous fish species TOY restriction.</a:t>
            </a:r>
          </a:p>
          <a:p>
            <a:pPr marL="342900" indent="-342900">
              <a:buFont typeface="Arial" panose="020B0604020202020204" pitchFamily="34" charset="0"/>
              <a:buChar char="•"/>
            </a:pPr>
            <a:endParaRPr lang="en-US" sz="2400">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2400">
                <a:ea typeface="Times New Roman" panose="02020603050405020304" pitchFamily="18" charset="0"/>
              </a:rPr>
              <a:t>R</a:t>
            </a:r>
            <a:r>
              <a:rPr lang="en-US" sz="2400">
                <a:effectLst/>
                <a:latin typeface="Arial" panose="020B0604020202020204" pitchFamily="34" charset="0"/>
                <a:ea typeface="Times New Roman" panose="02020603050405020304" pitchFamily="18" charset="0"/>
              </a:rPr>
              <a:t>epetitive language throughout the document was removed where appropriate for clarification and redundancy. </a:t>
            </a:r>
          </a:p>
          <a:p>
            <a:pPr marL="342900" indent="-342900">
              <a:buFont typeface="Arial" panose="020B0604020202020204" pitchFamily="34" charset="0"/>
              <a:buChar char="•"/>
            </a:pPr>
            <a:endParaRPr lang="en-US" sz="2400">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2400">
                <a:effectLst/>
                <a:latin typeface="Arial" panose="020B0604020202020204" pitchFamily="34" charset="0"/>
                <a:ea typeface="Times New Roman" panose="02020603050405020304" pitchFamily="18" charset="0"/>
              </a:rPr>
              <a:t>To streamline the MDSPGP-6, language discussing internal processes between agencies has been deleted. </a:t>
            </a:r>
            <a:endParaRPr lang="en-US" sz="2400"/>
          </a:p>
        </p:txBody>
      </p:sp>
      <p:pic>
        <p:nvPicPr>
          <p:cNvPr id="3" name="Picture 3">
            <a:extLst>
              <a:ext uri="{FF2B5EF4-FFF2-40B4-BE49-F238E27FC236}">
                <a16:creationId xmlns:a16="http://schemas.microsoft.com/office/drawing/2014/main" id="{46E68040-565C-49C1-A55F-CE4EF0FB9BD5}"/>
              </a:ext>
            </a:extLst>
          </p:cNvPr>
          <p:cNvPicPr>
            <a:picLocks noChangeAspect="1"/>
          </p:cNvPicPr>
          <p:nvPr/>
        </p:nvPicPr>
        <p:blipFill>
          <a:blip r:embed="rId3"/>
          <a:stretch>
            <a:fillRect/>
          </a:stretch>
        </p:blipFill>
        <p:spPr>
          <a:xfrm>
            <a:off x="7943461" y="2124993"/>
            <a:ext cx="3878424" cy="2600238"/>
          </a:xfrm>
          <a:prstGeom prst="rect">
            <a:avLst/>
          </a:prstGeom>
        </p:spPr>
      </p:pic>
    </p:spTree>
    <p:extLst>
      <p:ext uri="{BB962C8B-B14F-4D97-AF65-F5344CB8AC3E}">
        <p14:creationId xmlns:p14="http://schemas.microsoft.com/office/powerpoint/2010/main" val="1283228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200">
                <a:latin typeface="Arial"/>
                <a:ea typeface="ＭＳ Ｐゴシック"/>
                <a:cs typeface="Arial"/>
              </a:rPr>
              <a:t>MDSPGP-5: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Both Corps and MDE sent Self-Cert form with verifications.</a:t>
            </a:r>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200">
                <a:latin typeface="Arial"/>
                <a:ea typeface="ＭＳ Ｐゴシック"/>
                <a:cs typeface="Arial"/>
              </a:rPr>
              <a:t>MDSPGP-6: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MDE will no longer send Self Cert form.</a:t>
            </a:r>
          </a:p>
          <a:p>
            <a:pPr marL="342900" indent="-342900">
              <a:buFont typeface="Arial" panose="020B0604020202020204" pitchFamily="34" charset="0"/>
              <a:buChar char="•"/>
            </a:pPr>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Corps will no longer send the self-cert form, instead we will include a link to the form that applicants may use when required to report project completion. </a:t>
            </a:r>
            <a:endParaRPr lang="en-US"/>
          </a:p>
        </p:txBody>
      </p:sp>
      <p:sp>
        <p:nvSpPr>
          <p:cNvPr id="7" name="Title 6">
            <a:extLst>
              <a:ext uri="{FF2B5EF4-FFF2-40B4-BE49-F238E27FC236}">
                <a16:creationId xmlns:a16="http://schemas.microsoft.com/office/drawing/2014/main" id="{E42CDCD3-E98C-4C42-B2F6-91E132B2FFF8}"/>
              </a:ext>
            </a:extLst>
          </p:cNvPr>
          <p:cNvSpPr>
            <a:spLocks noGrp="1"/>
          </p:cNvSpPr>
          <p:nvPr>
            <p:ph type="title"/>
          </p:nvPr>
        </p:nvSpPr>
        <p:spPr/>
        <p:txBody>
          <a:bodyPr/>
          <a:lstStyle/>
          <a:p>
            <a:pPr algn="ctr"/>
            <a:r>
              <a:rPr lang="en-US" sz="2800"/>
              <a:t>SELF-CERT form</a:t>
            </a:r>
          </a:p>
        </p:txBody>
      </p:sp>
    </p:spTree>
    <p:extLst>
      <p:ext uri="{BB962C8B-B14F-4D97-AF65-F5344CB8AC3E}">
        <p14:creationId xmlns:p14="http://schemas.microsoft.com/office/powerpoint/2010/main" val="3607270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200">
                <a:latin typeface="Arial"/>
                <a:ea typeface="ＭＳ Ｐゴシック"/>
                <a:cs typeface="Arial"/>
              </a:rPr>
              <a:t>MDSPGP-5: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No available and current list of agency POCs. </a:t>
            </a:r>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200">
                <a:latin typeface="Arial"/>
                <a:ea typeface="ＭＳ Ｐゴシック"/>
                <a:cs typeface="Arial"/>
              </a:rPr>
              <a:t>MDSPGP-6: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Current list of agency POCs will be posted on Corps intranet. </a:t>
            </a:r>
          </a:p>
        </p:txBody>
      </p:sp>
      <p:sp>
        <p:nvSpPr>
          <p:cNvPr id="7" name="Title 6">
            <a:extLst>
              <a:ext uri="{FF2B5EF4-FFF2-40B4-BE49-F238E27FC236}">
                <a16:creationId xmlns:a16="http://schemas.microsoft.com/office/drawing/2014/main" id="{E42CDCD3-E98C-4C42-B2F6-91E132B2FFF8}"/>
              </a:ext>
            </a:extLst>
          </p:cNvPr>
          <p:cNvSpPr>
            <a:spLocks noGrp="1"/>
          </p:cNvSpPr>
          <p:nvPr>
            <p:ph type="title"/>
          </p:nvPr>
        </p:nvSpPr>
        <p:spPr/>
        <p:txBody>
          <a:bodyPr/>
          <a:lstStyle/>
          <a:p>
            <a:pPr algn="ctr"/>
            <a:r>
              <a:rPr lang="en-US" sz="2800"/>
              <a:t>POC List</a:t>
            </a:r>
          </a:p>
        </p:txBody>
      </p:sp>
      <p:pic>
        <p:nvPicPr>
          <p:cNvPr id="5" name="Picture Placeholder 5" descr="DOCX File viewer | Microsoft Teams">
            <a:extLst>
              <a:ext uri="{FF2B5EF4-FFF2-40B4-BE49-F238E27FC236}">
                <a16:creationId xmlns:a16="http://schemas.microsoft.com/office/drawing/2014/main" id="{946F8313-9BD1-468D-9BC8-375856251787}"/>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2551306" y="2876102"/>
            <a:ext cx="4740040" cy="3646184"/>
          </a:xfrm>
          <a:prstGeom prst="rect">
            <a:avLst/>
          </a:prstGeom>
        </p:spPr>
      </p:pic>
    </p:spTree>
    <p:extLst>
      <p:ext uri="{BB962C8B-B14F-4D97-AF65-F5344CB8AC3E}">
        <p14:creationId xmlns:p14="http://schemas.microsoft.com/office/powerpoint/2010/main" val="1415128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59076" y="92444"/>
            <a:ext cx="11073848" cy="5290102"/>
          </a:xfrm>
        </p:spPr>
        <p:txBody>
          <a:bodyPr>
            <a:normAutofit/>
          </a:bodyPr>
          <a:lstStyle/>
          <a:p>
            <a:pPr algn="ctr"/>
            <a:r>
              <a:rPr lang="en-US" sz="3600">
                <a:latin typeface="Arial"/>
                <a:ea typeface="ＭＳ Ｐゴシック"/>
                <a:cs typeface="Arial"/>
              </a:rPr>
              <a:t>Questions??</a:t>
            </a:r>
            <a:endParaRPr lang="en-US" sz="3600"/>
          </a:p>
        </p:txBody>
      </p:sp>
    </p:spTree>
    <p:extLst>
      <p:ext uri="{BB962C8B-B14F-4D97-AF65-F5344CB8AC3E}">
        <p14:creationId xmlns:p14="http://schemas.microsoft.com/office/powerpoint/2010/main" val="376346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597DB6-38A1-4613-8F13-1D89AAA49BF0}"/>
              </a:ext>
            </a:extLst>
          </p:cNvPr>
          <p:cNvSpPr>
            <a:spLocks noGrp="1"/>
          </p:cNvSpPr>
          <p:nvPr>
            <p:ph sz="quarter" idx="15"/>
          </p:nvPr>
        </p:nvSpPr>
        <p:spPr>
          <a:xfrm>
            <a:off x="266702" y="1155069"/>
            <a:ext cx="5721406" cy="5600700"/>
          </a:xfrm>
        </p:spPr>
        <p:txBody>
          <a:bodyPr/>
          <a:lstStyle/>
          <a:p>
            <a:r>
              <a:rPr lang="en-US" sz="2400"/>
              <a:t>MDSPGP-5 : </a:t>
            </a:r>
          </a:p>
          <a:p>
            <a:endParaRPr lang="en-US" sz="2400"/>
          </a:p>
          <a:p>
            <a:pPr marL="342900" indent="-342900">
              <a:buFont typeface="Arial" panose="020B0604020202020204" pitchFamily="34" charset="0"/>
              <a:buChar char="•"/>
            </a:pPr>
            <a:r>
              <a:rPr lang="en-US" sz="2400"/>
              <a:t>CAT B: Thresholds based on total temporary AND permanent impact.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latin typeface="Arial"/>
                <a:ea typeface="ＭＳ Ｐゴシック"/>
                <a:cs typeface="Arial"/>
              </a:rPr>
              <a:t>For most activities, the total temporary and permanent impact to waters of the United States are not to exceed ½ acre and/or 2,000 linear feet of stream channel.</a:t>
            </a:r>
          </a:p>
          <a:p>
            <a:endParaRPr lang="en-US" sz="2400"/>
          </a:p>
        </p:txBody>
      </p:sp>
      <p:sp>
        <p:nvSpPr>
          <p:cNvPr id="2" name="Title 1"/>
          <p:cNvSpPr>
            <a:spLocks noGrp="1"/>
          </p:cNvSpPr>
          <p:nvPr>
            <p:ph type="title"/>
          </p:nvPr>
        </p:nvSpPr>
        <p:spPr/>
        <p:txBody>
          <a:bodyPr/>
          <a:lstStyle/>
          <a:p>
            <a:pPr algn="ctr"/>
            <a:r>
              <a:rPr lang="en-US"/>
              <a:t>CATEGORY B Eligibility THRESHOLDS</a:t>
            </a:r>
          </a:p>
        </p:txBody>
      </p:sp>
      <p:sp>
        <p:nvSpPr>
          <p:cNvPr id="6" name="Content Placeholder 5">
            <a:extLst>
              <a:ext uri="{FF2B5EF4-FFF2-40B4-BE49-F238E27FC236}">
                <a16:creationId xmlns:a16="http://schemas.microsoft.com/office/drawing/2014/main" id="{9E5E956C-2336-4EAA-85C7-6A9CE7CEF3FC}"/>
              </a:ext>
            </a:extLst>
          </p:cNvPr>
          <p:cNvSpPr>
            <a:spLocks noGrp="1"/>
          </p:cNvSpPr>
          <p:nvPr>
            <p:ph sz="quarter" idx="19"/>
          </p:nvPr>
        </p:nvSpPr>
        <p:spPr>
          <a:xfrm>
            <a:off x="6203893" y="1155069"/>
            <a:ext cx="5721406" cy="5213073"/>
          </a:xfrm>
        </p:spPr>
        <p:txBody>
          <a:bodyPr/>
          <a:lstStyle/>
          <a:p>
            <a:r>
              <a:rPr lang="en-US" sz="2400"/>
              <a:t>MDSPGP-6: </a:t>
            </a:r>
          </a:p>
          <a:p>
            <a:endParaRPr lang="en-US" sz="2400"/>
          </a:p>
          <a:p>
            <a:pPr marL="342900" indent="-342900">
              <a:buFont typeface="Arial" panose="020B0604020202020204" pitchFamily="34" charset="0"/>
              <a:buChar char="•"/>
            </a:pPr>
            <a:r>
              <a:rPr lang="en-US" sz="2400"/>
              <a:t>CAT B:  Thresholds based on </a:t>
            </a:r>
            <a:r>
              <a:rPr lang="en-US" sz="2400" b="1"/>
              <a:t>loss only</a:t>
            </a:r>
            <a:r>
              <a:rPr lang="en-US" sz="2400"/>
              <a:t>, not total temporary and permanent impact.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latin typeface="Arial"/>
                <a:ea typeface="ＭＳ Ｐゴシック"/>
                <a:cs typeface="Arial"/>
              </a:rPr>
              <a:t>For most activities, to be eligible for Cat B authorization, the single and complete project will result in no more than ½ acre of </a:t>
            </a:r>
            <a:r>
              <a:rPr lang="en-US" sz="2400" b="1">
                <a:latin typeface="Arial"/>
                <a:ea typeface="ＭＳ Ｐゴシック"/>
                <a:cs typeface="Arial"/>
              </a:rPr>
              <a:t>loss</a:t>
            </a:r>
            <a:r>
              <a:rPr lang="en-US" sz="2400">
                <a:latin typeface="Arial"/>
                <a:ea typeface="ＭＳ Ｐゴシック"/>
                <a:cs typeface="Arial"/>
              </a:rPr>
              <a:t> of tidal and nontidal waters of the United States, to include stream channel, wetlands, and open waters and the </a:t>
            </a:r>
            <a:r>
              <a:rPr lang="en-US" sz="2400" b="1">
                <a:latin typeface="Arial"/>
                <a:ea typeface="ＭＳ Ｐゴシック"/>
                <a:cs typeface="Arial"/>
              </a:rPr>
              <a:t>loss </a:t>
            </a:r>
            <a:r>
              <a:rPr lang="en-US" sz="2400">
                <a:latin typeface="Arial"/>
                <a:ea typeface="ＭＳ Ｐゴシック"/>
                <a:cs typeface="Arial"/>
              </a:rPr>
              <a:t>of stream channel may not exceed 1,000 linear feet.</a:t>
            </a:r>
          </a:p>
          <a:p>
            <a:pPr marL="342900" indent="-342900">
              <a:buFont typeface="Arial" panose="020B0604020202020204" pitchFamily="34" charset="0"/>
              <a:buChar char="•"/>
            </a:pPr>
            <a:endParaRPr lang="en-US" sz="2400"/>
          </a:p>
        </p:txBody>
      </p:sp>
      <p:pic>
        <p:nvPicPr>
          <p:cNvPr id="4" name="Picture 6">
            <a:extLst>
              <a:ext uri="{FF2B5EF4-FFF2-40B4-BE49-F238E27FC236}">
                <a16:creationId xmlns:a16="http://schemas.microsoft.com/office/drawing/2014/main" id="{C2DC7830-92D8-4E69-A456-0AC2282B6B0C}"/>
              </a:ext>
            </a:extLst>
          </p:cNvPr>
          <p:cNvPicPr>
            <a:picLocks noChangeAspect="1"/>
          </p:cNvPicPr>
          <p:nvPr/>
        </p:nvPicPr>
        <p:blipFill>
          <a:blip r:embed="rId3"/>
          <a:stretch>
            <a:fillRect/>
          </a:stretch>
        </p:blipFill>
        <p:spPr>
          <a:xfrm>
            <a:off x="1629747" y="4987213"/>
            <a:ext cx="3419669" cy="1471126"/>
          </a:xfrm>
          <a:prstGeom prst="rect">
            <a:avLst/>
          </a:prstGeom>
        </p:spPr>
      </p:pic>
    </p:spTree>
    <p:extLst>
      <p:ext uri="{BB962C8B-B14F-4D97-AF65-F5344CB8AC3E}">
        <p14:creationId xmlns:p14="http://schemas.microsoft.com/office/powerpoint/2010/main" val="1067083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DE58A-400F-4FAA-8D90-24612E8460B9}"/>
              </a:ext>
            </a:extLst>
          </p:cNvPr>
          <p:cNvSpPr>
            <a:spLocks noGrp="1"/>
          </p:cNvSpPr>
          <p:nvPr>
            <p:ph sz="quarter" idx="15"/>
          </p:nvPr>
        </p:nvSpPr>
        <p:spPr>
          <a:xfrm>
            <a:off x="334434" y="1401233"/>
            <a:ext cx="5721406" cy="5600700"/>
          </a:xfrm>
        </p:spPr>
        <p:txBody>
          <a:bodyPr/>
          <a:lstStyle/>
          <a:p>
            <a:r>
              <a:rPr lang="en-US" sz="2000">
                <a:latin typeface="Arial"/>
                <a:ea typeface="ＭＳ Ｐゴシック"/>
                <a:cs typeface="Arial"/>
              </a:rPr>
              <a:t>MDSPGP-5: </a:t>
            </a:r>
          </a:p>
          <a:p>
            <a:endParaRPr lang="en-US" sz="2000"/>
          </a:p>
          <a:p>
            <a:pPr marL="342900" indent="-342900">
              <a:buFont typeface="Arial"/>
              <a:buChar char="•"/>
            </a:pPr>
            <a:r>
              <a:rPr lang="en-US" sz="2000">
                <a:latin typeface="Arial"/>
                <a:ea typeface="ＭＳ Ｐゴシック"/>
                <a:cs typeface="Arial"/>
              </a:rPr>
              <a:t>Considered a temporary impact with a permanent loss of function when the site is restored to pre-existing contours; however, the vegetation type is permanently converted to another type.  For example, PFO wetland permanently converted to PEM wetland to maintain utility line ROW.  This type of permanent conversion DOES count toward CAT B eligibility thresholds as it is considered a temporary impact with a permanent loss of function. </a:t>
            </a:r>
            <a:endParaRPr lang="en-US" sz="2400"/>
          </a:p>
          <a:p>
            <a:endParaRPr lang="en-US"/>
          </a:p>
        </p:txBody>
      </p:sp>
      <p:sp>
        <p:nvSpPr>
          <p:cNvPr id="4" name="Content Placeholder 3">
            <a:extLst>
              <a:ext uri="{FF2B5EF4-FFF2-40B4-BE49-F238E27FC236}">
                <a16:creationId xmlns:a16="http://schemas.microsoft.com/office/drawing/2014/main" id="{CC269340-5B9F-44F7-8F96-3CBC49C6ABDE}"/>
              </a:ext>
            </a:extLst>
          </p:cNvPr>
          <p:cNvSpPr>
            <a:spLocks noGrp="1"/>
          </p:cNvSpPr>
          <p:nvPr>
            <p:ph sz="quarter" idx="19"/>
          </p:nvPr>
        </p:nvSpPr>
        <p:spPr>
          <a:xfrm>
            <a:off x="6254694" y="1401233"/>
            <a:ext cx="5721406" cy="5600700"/>
          </a:xfrm>
        </p:spPr>
        <p:txBody>
          <a:bodyPr/>
          <a:lstStyle/>
          <a:p>
            <a:r>
              <a:rPr lang="en-US" sz="2200">
                <a:latin typeface="Arial"/>
                <a:ea typeface="ＭＳ Ｐゴシック"/>
                <a:cs typeface="Arial"/>
              </a:rPr>
              <a:t>MDSPGP-6: </a:t>
            </a:r>
          </a:p>
          <a:p>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Considered a temporary impact.  WILL NOT count toward CAT B thresholds. </a:t>
            </a:r>
          </a:p>
          <a:p>
            <a:pPr marL="342900" indent="-342900">
              <a:buFont typeface="Arial" panose="020B0604020202020204" pitchFamily="34" charset="0"/>
              <a:buChar char="•"/>
            </a:pPr>
            <a:endParaRPr lang="en-US" sz="2200">
              <a:latin typeface="Arial"/>
              <a:ea typeface="ＭＳ Ｐゴシック"/>
              <a:cs typeface="Arial"/>
            </a:endParaRPr>
          </a:p>
          <a:p>
            <a:pPr marL="342900" indent="-342900">
              <a:buFont typeface="Arial" panose="020B0604020202020204" pitchFamily="34" charset="0"/>
              <a:buChar char="•"/>
            </a:pPr>
            <a:r>
              <a:rPr lang="en-US" sz="2200">
                <a:latin typeface="Arial"/>
                <a:ea typeface="ＭＳ Ｐゴシック"/>
                <a:cs typeface="Arial"/>
              </a:rPr>
              <a:t>The Corps could require compensatory mitigation for loss of function as a result of a discharge of dredged or fill material.</a:t>
            </a:r>
            <a:endParaRPr lang="en-US"/>
          </a:p>
          <a:p>
            <a:pPr marL="342900" indent="-342900">
              <a:buChar char="•"/>
            </a:pPr>
            <a:endParaRPr lang="en-US" sz="2200">
              <a:latin typeface="Arial"/>
              <a:ea typeface="ＭＳ Ｐゴシック"/>
              <a:cs typeface="Arial"/>
            </a:endParaRPr>
          </a:p>
        </p:txBody>
      </p:sp>
      <p:sp>
        <p:nvSpPr>
          <p:cNvPr id="7" name="Title 6">
            <a:extLst>
              <a:ext uri="{FF2B5EF4-FFF2-40B4-BE49-F238E27FC236}">
                <a16:creationId xmlns:a16="http://schemas.microsoft.com/office/drawing/2014/main" id="{E42CDCD3-E98C-4C42-B2F6-91E132B2FFF8}"/>
              </a:ext>
            </a:extLst>
          </p:cNvPr>
          <p:cNvSpPr>
            <a:spLocks noGrp="1"/>
          </p:cNvSpPr>
          <p:nvPr>
            <p:ph type="title"/>
          </p:nvPr>
        </p:nvSpPr>
        <p:spPr/>
        <p:txBody>
          <a:bodyPr/>
          <a:lstStyle/>
          <a:p>
            <a:pPr algn="ctr"/>
            <a:r>
              <a:rPr lang="en-US"/>
              <a:t>Permanent wetland conversion </a:t>
            </a:r>
          </a:p>
        </p:txBody>
      </p:sp>
      <p:pic>
        <p:nvPicPr>
          <p:cNvPr id="3" name="Picture 4">
            <a:extLst>
              <a:ext uri="{FF2B5EF4-FFF2-40B4-BE49-F238E27FC236}">
                <a16:creationId xmlns:a16="http://schemas.microsoft.com/office/drawing/2014/main" id="{0EDD08AB-041B-4E57-A476-FAFC571A1CC0}"/>
              </a:ext>
            </a:extLst>
          </p:cNvPr>
          <p:cNvPicPr>
            <a:picLocks noChangeAspect="1"/>
          </p:cNvPicPr>
          <p:nvPr/>
        </p:nvPicPr>
        <p:blipFill>
          <a:blip r:embed="rId2"/>
          <a:stretch>
            <a:fillRect/>
          </a:stretch>
        </p:blipFill>
        <p:spPr>
          <a:xfrm>
            <a:off x="7391400" y="4316661"/>
            <a:ext cx="4197220" cy="1544821"/>
          </a:xfrm>
          <a:prstGeom prst="rect">
            <a:avLst/>
          </a:prstGeom>
        </p:spPr>
      </p:pic>
      <p:pic>
        <p:nvPicPr>
          <p:cNvPr id="5" name="Picture 5">
            <a:extLst>
              <a:ext uri="{FF2B5EF4-FFF2-40B4-BE49-F238E27FC236}">
                <a16:creationId xmlns:a16="http://schemas.microsoft.com/office/drawing/2014/main" id="{15F4D272-4162-47AD-8BDA-3687EE4F5377}"/>
              </a:ext>
            </a:extLst>
          </p:cNvPr>
          <p:cNvPicPr>
            <a:picLocks noChangeAspect="1"/>
          </p:cNvPicPr>
          <p:nvPr/>
        </p:nvPicPr>
        <p:blipFill>
          <a:blip r:embed="rId3"/>
          <a:stretch>
            <a:fillRect/>
          </a:stretch>
        </p:blipFill>
        <p:spPr>
          <a:xfrm>
            <a:off x="6287278" y="5161189"/>
            <a:ext cx="2743200" cy="1543050"/>
          </a:xfrm>
          <a:prstGeom prst="rect">
            <a:avLst/>
          </a:prstGeom>
        </p:spPr>
      </p:pic>
    </p:spTree>
    <p:extLst>
      <p:ext uri="{BB962C8B-B14F-4D97-AF65-F5344CB8AC3E}">
        <p14:creationId xmlns:p14="http://schemas.microsoft.com/office/powerpoint/2010/main" val="680159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3C473F-F21B-4CDE-9D3F-69E2594E9C7A}"/>
              </a:ext>
            </a:extLst>
          </p:cNvPr>
          <p:cNvSpPr>
            <a:spLocks noGrp="1"/>
          </p:cNvSpPr>
          <p:nvPr>
            <p:ph sz="quarter" idx="15"/>
          </p:nvPr>
        </p:nvSpPr>
        <p:spPr>
          <a:xfrm>
            <a:off x="266701" y="1182755"/>
            <a:ext cx="5721406" cy="5600700"/>
          </a:xfrm>
        </p:spPr>
        <p:txBody>
          <a:bodyPr/>
          <a:lstStyle/>
          <a:p>
            <a:r>
              <a:rPr lang="en-US" sz="2400"/>
              <a:t>MDSPGP-5: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latin typeface="Arial"/>
                <a:ea typeface="ＭＳ Ｐゴシック"/>
                <a:cs typeface="Arial"/>
              </a:rPr>
              <a:t>Individual floating piers</a:t>
            </a:r>
          </a:p>
          <a:p>
            <a:pPr marL="569595" lvl="1" indent="-342900">
              <a:buFont typeface="Arial" panose="020B0604020202020204" pitchFamily="34" charset="0"/>
              <a:buChar char="•"/>
            </a:pPr>
            <a:r>
              <a:rPr lang="en-US" sz="1800"/>
              <a:t>CAT A </a:t>
            </a:r>
            <a:r>
              <a:rPr lang="en-US" sz="1800" b="1"/>
              <a:t>does not </a:t>
            </a:r>
            <a:r>
              <a:rPr lang="en-US" sz="1800"/>
              <a:t>authorize individual floating piers.</a:t>
            </a:r>
          </a:p>
          <a:p>
            <a:pPr marL="226695" lvl="1" indent="0">
              <a:buNone/>
            </a:pPr>
            <a:endParaRPr lang="en-US" sz="2000"/>
          </a:p>
          <a:p>
            <a:pPr marL="342900" indent="-342900">
              <a:buFont typeface="Arial" panose="020B0604020202020204" pitchFamily="34" charset="0"/>
              <a:buChar char="•"/>
            </a:pPr>
            <a:r>
              <a:rPr lang="en-US" sz="2400"/>
              <a:t>Pier width over SAV</a:t>
            </a:r>
          </a:p>
          <a:p>
            <a:pPr marL="569595" lvl="1" indent="-342900">
              <a:buFont typeface="Arial" panose="020B0604020202020204" pitchFamily="34" charset="0"/>
              <a:buChar char="•"/>
            </a:pPr>
            <a:r>
              <a:rPr lang="en-US" sz="1800"/>
              <a:t>CAT A:  Piers with 6-foot-wide decking that cross open waters must have their decking constructed a minimum of 4-feet above mean low water to minimize shading of Submerged Aquatic Vegetation (SAV).  Alternatively, decking of a pier over open tidal waters must be constructed no lower than 3 feet above mean low water if the deck width does not exceed 5 feet. </a:t>
            </a:r>
          </a:p>
        </p:txBody>
      </p:sp>
      <p:sp>
        <p:nvSpPr>
          <p:cNvPr id="10" name="Title 9"/>
          <p:cNvSpPr>
            <a:spLocks noGrp="1"/>
          </p:cNvSpPr>
          <p:nvPr>
            <p:ph type="title"/>
          </p:nvPr>
        </p:nvSpPr>
        <p:spPr>
          <a:xfrm>
            <a:off x="895563" y="178676"/>
            <a:ext cx="10185088" cy="785419"/>
          </a:xfrm>
        </p:spPr>
        <p:txBody>
          <a:bodyPr/>
          <a:lstStyle/>
          <a:p>
            <a:pPr algn="ctr"/>
            <a:r>
              <a:rPr lang="en-US"/>
              <a:t>A(3) Piers </a:t>
            </a:r>
          </a:p>
        </p:txBody>
      </p:sp>
      <p:sp>
        <p:nvSpPr>
          <p:cNvPr id="6" name="Content Placeholder 5">
            <a:extLst>
              <a:ext uri="{FF2B5EF4-FFF2-40B4-BE49-F238E27FC236}">
                <a16:creationId xmlns:a16="http://schemas.microsoft.com/office/drawing/2014/main" id="{25F14635-D5A1-4E1E-972C-F8EFF5C1E6D9}"/>
              </a:ext>
            </a:extLst>
          </p:cNvPr>
          <p:cNvSpPr>
            <a:spLocks noGrp="1"/>
          </p:cNvSpPr>
          <p:nvPr>
            <p:ph sz="quarter" idx="19"/>
          </p:nvPr>
        </p:nvSpPr>
        <p:spPr>
          <a:xfrm>
            <a:off x="6203895" y="1182755"/>
            <a:ext cx="5721406" cy="5292587"/>
          </a:xfrm>
        </p:spPr>
        <p:txBody>
          <a:bodyPr/>
          <a:lstStyle/>
          <a:p>
            <a:r>
              <a:rPr lang="en-US" sz="2400"/>
              <a:t>MDSPGP-6: </a:t>
            </a:r>
          </a:p>
          <a:p>
            <a:endParaRPr lang="en-US" sz="2400"/>
          </a:p>
          <a:p>
            <a:pPr marL="342900" indent="-342900">
              <a:buFont typeface="Arial" panose="020B0604020202020204" pitchFamily="34" charset="0"/>
              <a:buChar char="•"/>
            </a:pPr>
            <a:r>
              <a:rPr lang="en-US" sz="2400">
                <a:latin typeface="Arial"/>
                <a:ea typeface="ＭＳ Ｐゴシック"/>
                <a:cs typeface="Arial"/>
              </a:rPr>
              <a:t>Individual floating piers</a:t>
            </a:r>
            <a:endParaRPr lang="en-US" sz="2400"/>
          </a:p>
          <a:p>
            <a:pPr marL="569595" lvl="1" indent="-342900">
              <a:buFont typeface="Arial" panose="020B0604020202020204" pitchFamily="34" charset="0"/>
              <a:buChar char="•"/>
            </a:pPr>
            <a:r>
              <a:rPr lang="en-US" sz="1800"/>
              <a:t>CAT A </a:t>
            </a:r>
            <a:r>
              <a:rPr lang="en-US" sz="1800" b="1"/>
              <a:t>does </a:t>
            </a:r>
            <a:r>
              <a:rPr lang="en-US" sz="1800"/>
              <a:t>allow individual floating piers; however, no floating piers or auxiliary pier platforms shall be permitted in areas of mapped SAV shown on composite mapping of the five most recent years of verified SAV data (derived from VIMS aerial surveys). </a:t>
            </a:r>
          </a:p>
          <a:p>
            <a:pPr marL="569595" lvl="1"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Pier width over SAV</a:t>
            </a:r>
          </a:p>
          <a:p>
            <a:pPr marL="569595" lvl="1" indent="-342900">
              <a:buFont typeface="Arial" panose="020B0604020202020204" pitchFamily="34" charset="0"/>
              <a:buChar char="•"/>
            </a:pPr>
            <a:r>
              <a:rPr lang="en-US" sz="1800"/>
              <a:t>Cat A: No substantial change.</a:t>
            </a:r>
          </a:p>
          <a:p>
            <a:pPr marL="569595" lvl="1" indent="-342900">
              <a:buFont typeface="Arial" panose="020B0604020202020204" pitchFamily="34" charset="0"/>
              <a:buChar char="•"/>
            </a:pPr>
            <a:endParaRPr lang="en-US" sz="1800"/>
          </a:p>
          <a:p>
            <a:pPr marL="569595" lvl="1" indent="-342900">
              <a:buFont typeface="Arial" panose="020B0604020202020204" pitchFamily="34" charset="0"/>
              <a:buChar char="•"/>
            </a:pPr>
            <a:endParaRPr lang="en-US" sz="1800"/>
          </a:p>
          <a:p>
            <a:endParaRPr lang="en-US" sz="2400"/>
          </a:p>
        </p:txBody>
      </p:sp>
      <p:pic>
        <p:nvPicPr>
          <p:cNvPr id="2052" name="Picture 4" descr="Fiberglass Composite Dock and Pier Pilings | Pearson Pilings">
            <a:extLst>
              <a:ext uri="{FF2B5EF4-FFF2-40B4-BE49-F238E27FC236}">
                <a16:creationId xmlns:a16="http://schemas.microsoft.com/office/drawing/2014/main" id="{CE873666-A1B1-4302-BAC9-74C17116F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1454" y="5411717"/>
            <a:ext cx="3609975" cy="12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91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00534C-24BC-4894-8258-B431817E3B13}"/>
              </a:ext>
            </a:extLst>
          </p:cNvPr>
          <p:cNvSpPr>
            <a:spLocks noGrp="1"/>
          </p:cNvSpPr>
          <p:nvPr>
            <p:ph sz="quarter" idx="15"/>
          </p:nvPr>
        </p:nvSpPr>
        <p:spPr>
          <a:xfrm>
            <a:off x="266700" y="1336813"/>
            <a:ext cx="5721406" cy="5600700"/>
          </a:xfrm>
        </p:spPr>
        <p:txBody>
          <a:bodyPr/>
          <a:lstStyle/>
          <a:p>
            <a:r>
              <a:rPr lang="en-US" sz="2400"/>
              <a:t>MDSPGP-5: </a:t>
            </a:r>
          </a:p>
          <a:p>
            <a:endParaRPr lang="en-US" sz="2400"/>
          </a:p>
          <a:p>
            <a:pPr marL="342900" indent="-342900">
              <a:buFont typeface="Arial" panose="020B0604020202020204" pitchFamily="34" charset="0"/>
              <a:buChar char="•"/>
            </a:pPr>
            <a:r>
              <a:rPr lang="en-US" sz="2000"/>
              <a:t>CAT A:  No restriction on placing mooring buoys in SAV. </a:t>
            </a:r>
          </a:p>
        </p:txBody>
      </p:sp>
      <p:sp>
        <p:nvSpPr>
          <p:cNvPr id="2" name="Title 1"/>
          <p:cNvSpPr>
            <a:spLocks noGrp="1"/>
          </p:cNvSpPr>
          <p:nvPr>
            <p:ph type="title"/>
          </p:nvPr>
        </p:nvSpPr>
        <p:spPr/>
        <p:txBody>
          <a:bodyPr/>
          <a:lstStyle/>
          <a:p>
            <a:pPr algn="ctr"/>
            <a:r>
              <a:rPr lang="en-US"/>
              <a:t>A(6) Mooring buoys</a:t>
            </a:r>
          </a:p>
        </p:txBody>
      </p:sp>
      <p:sp>
        <p:nvSpPr>
          <p:cNvPr id="7" name="Content Placeholder 6"/>
          <p:cNvSpPr>
            <a:spLocks noGrp="1"/>
          </p:cNvSpPr>
          <p:nvPr>
            <p:ph sz="quarter" idx="19"/>
          </p:nvPr>
        </p:nvSpPr>
        <p:spPr>
          <a:xfrm>
            <a:off x="6203894" y="1336813"/>
            <a:ext cx="5721406" cy="5600700"/>
          </a:xfrm>
        </p:spPr>
        <p:txBody>
          <a:bodyPr/>
          <a:lstStyle/>
          <a:p>
            <a:r>
              <a:rPr lang="en-US" sz="2400"/>
              <a:t>MDSPGP-6:</a:t>
            </a:r>
          </a:p>
          <a:p>
            <a:endParaRPr lang="en-US" sz="2400"/>
          </a:p>
          <a:p>
            <a:pPr marL="342900" indent="-342900">
              <a:buFont typeface="Arial" panose="020B0604020202020204" pitchFamily="34" charset="0"/>
              <a:buChar char="•"/>
            </a:pPr>
            <a:r>
              <a:rPr lang="en-US" sz="2000"/>
              <a:t>CAT A:  No mooring buoy(s) will be placed in, or within 25 feet of, areas mapped by the Virginia Institute of Marine Science to contain SAV within the previous five years of verified data. </a:t>
            </a:r>
          </a:p>
        </p:txBody>
      </p:sp>
      <p:pic>
        <p:nvPicPr>
          <p:cNvPr id="4100" name="Picture 4" descr="Land Use Effects on SAV | Smithsonian Environmental Research Center">
            <a:extLst>
              <a:ext uri="{FF2B5EF4-FFF2-40B4-BE49-F238E27FC236}">
                <a16:creationId xmlns:a16="http://schemas.microsoft.com/office/drawing/2014/main" id="{FC118C92-6BF9-4416-AE47-770AD48D0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747" y="3987456"/>
            <a:ext cx="3035616" cy="2273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8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9ABF75-CC16-446B-9ED2-B6CA89DDD06C}"/>
              </a:ext>
            </a:extLst>
          </p:cNvPr>
          <p:cNvSpPr>
            <a:spLocks noGrp="1"/>
          </p:cNvSpPr>
          <p:nvPr>
            <p:ph sz="quarter" idx="15"/>
          </p:nvPr>
        </p:nvSpPr>
        <p:spPr>
          <a:xfrm>
            <a:off x="266700" y="1386508"/>
            <a:ext cx="5721406" cy="5600700"/>
          </a:xfrm>
        </p:spPr>
        <p:txBody>
          <a:bodyPr/>
          <a:lstStyle/>
          <a:p>
            <a:r>
              <a:rPr lang="en-US" sz="2400"/>
              <a:t>MDSPGP-5: </a:t>
            </a:r>
          </a:p>
          <a:p>
            <a:endParaRPr lang="en-US" sz="2400"/>
          </a:p>
          <a:p>
            <a:pPr marL="342900" indent="-342900">
              <a:buFont typeface="Arial" panose="020B0604020202020204" pitchFamily="34" charset="0"/>
              <a:buChar char="•"/>
            </a:pPr>
            <a:r>
              <a:rPr lang="en-US" sz="2000"/>
              <a:t>CAT B:  Required all dredge material to be deposited into an upland site (no beneficial re-use).</a:t>
            </a:r>
          </a:p>
          <a:p>
            <a:pPr marL="342900" indent="-342900">
              <a:buFont typeface="Arial" panose="020B0604020202020204" pitchFamily="34" charset="0"/>
              <a:buChar char="•"/>
            </a:pPr>
            <a:endParaRPr lang="en-US" sz="2400"/>
          </a:p>
        </p:txBody>
      </p:sp>
      <p:sp>
        <p:nvSpPr>
          <p:cNvPr id="3" name="Title 2">
            <a:extLst>
              <a:ext uri="{FF2B5EF4-FFF2-40B4-BE49-F238E27FC236}">
                <a16:creationId xmlns:a16="http://schemas.microsoft.com/office/drawing/2014/main" id="{4889C6BF-A67A-4BBA-B464-C1DA4C3E82E9}"/>
              </a:ext>
            </a:extLst>
          </p:cNvPr>
          <p:cNvSpPr>
            <a:spLocks noGrp="1"/>
          </p:cNvSpPr>
          <p:nvPr>
            <p:ph type="title"/>
          </p:nvPr>
        </p:nvSpPr>
        <p:spPr/>
        <p:txBody>
          <a:bodyPr/>
          <a:lstStyle/>
          <a:p>
            <a:pPr algn="ctr"/>
            <a:r>
              <a:rPr lang="en-US"/>
              <a:t>A(10) New tidal dredging</a:t>
            </a:r>
          </a:p>
        </p:txBody>
      </p:sp>
      <p:sp>
        <p:nvSpPr>
          <p:cNvPr id="4" name="Content Placeholder 3">
            <a:extLst>
              <a:ext uri="{FF2B5EF4-FFF2-40B4-BE49-F238E27FC236}">
                <a16:creationId xmlns:a16="http://schemas.microsoft.com/office/drawing/2014/main" id="{AB0A93DF-E8DC-4D07-8005-513FFB717279}"/>
              </a:ext>
            </a:extLst>
          </p:cNvPr>
          <p:cNvSpPr>
            <a:spLocks noGrp="1"/>
          </p:cNvSpPr>
          <p:nvPr>
            <p:ph sz="quarter" idx="19"/>
          </p:nvPr>
        </p:nvSpPr>
        <p:spPr>
          <a:xfrm>
            <a:off x="6203894" y="1386508"/>
            <a:ext cx="5721406" cy="5600700"/>
          </a:xfrm>
        </p:spPr>
        <p:txBody>
          <a:bodyPr/>
          <a:lstStyle/>
          <a:p>
            <a:r>
              <a:rPr lang="en-US" sz="2400"/>
              <a:t>MDSPGP-6: </a:t>
            </a:r>
          </a:p>
          <a:p>
            <a:endParaRPr lang="en-US" sz="2400"/>
          </a:p>
          <a:p>
            <a:pPr marL="342900" indent="-342900">
              <a:buFont typeface="Arial" panose="020B0604020202020204" pitchFamily="34" charset="0"/>
              <a:buChar char="•"/>
            </a:pPr>
            <a:r>
              <a:rPr lang="en-US" sz="2000"/>
              <a:t>CAT B:  Does not require all dredge material to be deposited into an upland site (allows beneficial re-use if tested to be clean).</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Dredged material may be disposed of at an approved upland disposal site or at an approved beneficial, re-use site, provided the Corps finds the dredged material to be suitable for such disposal. </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The discharge of dredged material for beneficial re-use must be authorized under MDSPGP-6 Category B Activity f(2) Living Shorelines/Beach Nourishment or alternative Corps permit review process as appropriate.</a:t>
            </a:r>
          </a:p>
        </p:txBody>
      </p:sp>
      <p:pic>
        <p:nvPicPr>
          <p:cNvPr id="5" name="Picture 5">
            <a:extLst>
              <a:ext uri="{FF2B5EF4-FFF2-40B4-BE49-F238E27FC236}">
                <a16:creationId xmlns:a16="http://schemas.microsoft.com/office/drawing/2014/main" id="{00342EC4-CFBE-451B-82A0-FD9D3255ED10}"/>
              </a:ext>
            </a:extLst>
          </p:cNvPr>
          <p:cNvPicPr>
            <a:picLocks noChangeAspect="1"/>
          </p:cNvPicPr>
          <p:nvPr/>
        </p:nvPicPr>
        <p:blipFill>
          <a:blip r:embed="rId3"/>
          <a:stretch>
            <a:fillRect/>
          </a:stretch>
        </p:blipFill>
        <p:spPr>
          <a:xfrm>
            <a:off x="333403" y="3224741"/>
            <a:ext cx="3531658" cy="2388658"/>
          </a:xfrm>
          <a:prstGeom prst="rect">
            <a:avLst/>
          </a:prstGeom>
        </p:spPr>
      </p:pic>
      <p:pic>
        <p:nvPicPr>
          <p:cNvPr id="6" name="Picture 6">
            <a:extLst>
              <a:ext uri="{FF2B5EF4-FFF2-40B4-BE49-F238E27FC236}">
                <a16:creationId xmlns:a16="http://schemas.microsoft.com/office/drawing/2014/main" id="{CE66B24E-2D54-4C44-AC2C-A4FBAA929D7D}"/>
              </a:ext>
            </a:extLst>
          </p:cNvPr>
          <p:cNvPicPr>
            <a:picLocks noChangeAspect="1"/>
          </p:cNvPicPr>
          <p:nvPr/>
        </p:nvPicPr>
        <p:blipFill>
          <a:blip r:embed="rId4"/>
          <a:stretch>
            <a:fillRect/>
          </a:stretch>
        </p:blipFill>
        <p:spPr>
          <a:xfrm>
            <a:off x="1996102" y="4772379"/>
            <a:ext cx="4064000" cy="1934489"/>
          </a:xfrm>
          <a:prstGeom prst="rect">
            <a:avLst/>
          </a:prstGeom>
        </p:spPr>
      </p:pic>
    </p:spTree>
    <p:extLst>
      <p:ext uri="{BB962C8B-B14F-4D97-AF65-F5344CB8AC3E}">
        <p14:creationId xmlns:p14="http://schemas.microsoft.com/office/powerpoint/2010/main" val="2859526576"/>
      </p:ext>
    </p:extLst>
  </p:cSld>
  <p:clrMapOvr>
    <a:masterClrMapping/>
  </p:clrMapOvr>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AC8041BC872C488E04E5D89A23C610" ma:contentTypeVersion="2" ma:contentTypeDescription="Create a new document." ma:contentTypeScope="" ma:versionID="1ee7c9488d6e9d3620bae17fcbb02336">
  <xsd:schema xmlns:xsd="http://www.w3.org/2001/XMLSchema" xmlns:xs="http://www.w3.org/2001/XMLSchema" xmlns:p="http://schemas.microsoft.com/office/2006/metadata/properties" xmlns:ns2="f4d0cf58-e311-4e4b-8025-585b0bf40270" targetNamespace="http://schemas.microsoft.com/office/2006/metadata/properties" ma:root="true" ma:fieldsID="a0067ef8a86ccf5d05f0acd3717a288e" ns2:_="">
    <xsd:import namespace="f4d0cf58-e311-4e4b-8025-585b0bf4027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d0cf58-e311-4e4b-8025-585b0bf402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0B8C2CD5-50C2-4A7C-996A-3D6312B83669}">
  <ds:schemaRefs>
    <ds:schemaRef ds:uri="http://schemas.microsoft.com/office/2006/documentManagement/types"/>
    <ds:schemaRef ds:uri="http://purl.org/dc/terms/"/>
    <ds:schemaRef ds:uri="http://schemas.microsoft.com/office/2006/metadata/properties"/>
    <ds:schemaRef ds:uri="http://schemas.microsoft.com/office/infopath/2007/PartnerControls"/>
    <ds:schemaRef ds:uri="f4d0cf58-e311-4e4b-8025-585b0bf40270"/>
    <ds:schemaRef ds:uri="http://schemas.openxmlformats.org/package/2006/metadata/core-properties"/>
    <ds:schemaRef ds:uri="http://purl.org/dc/elements/1.1/"/>
    <ds:schemaRef ds:uri="http://purl.org/dc/dcmitype/"/>
    <ds:schemaRef ds:uri="http://www.w3.org/XML/1998/namespace"/>
  </ds:schemaRefs>
</ds:datastoreItem>
</file>

<file path=customXml/itemProps3.xml><?xml version="1.0" encoding="utf-8"?>
<ds:datastoreItem xmlns:ds="http://schemas.openxmlformats.org/officeDocument/2006/customXml" ds:itemID="{0F459A72-0ED2-4D07-AE1A-03B61ADF4603}">
  <ds:schemaRefs>
    <ds:schemaRef ds:uri="f4d0cf58-e311-4e4b-8025-585b0bf402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44</TotalTime>
  <Words>4025</Words>
  <Application>Microsoft Office PowerPoint</Application>
  <PresentationFormat>Widescreen</PresentationFormat>
  <Paragraphs>374</Paragraphs>
  <Slides>42</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42</vt:i4>
      </vt:variant>
    </vt:vector>
  </HeadingPairs>
  <TitlesOfParts>
    <vt:vector size="47" baseType="lpstr">
      <vt:lpstr>Arial</vt:lpstr>
      <vt:lpstr>Arial,Sans-Serif</vt:lpstr>
      <vt:lpstr>Calibri</vt:lpstr>
      <vt:lpstr>Content Templates</vt:lpstr>
      <vt:lpstr>Chart Color Templates</vt:lpstr>
      <vt:lpstr>MARYLAND STATE PROGRAMMATIC GENERAL PERMIT (MDSPGP-6) TRAINING     28 SEPTEMBER 2021  </vt:lpstr>
      <vt:lpstr>Notable modifications</vt:lpstr>
      <vt:lpstr>Revisions to existing activities  and conditions       </vt:lpstr>
      <vt:lpstr>Editorial revisions</vt:lpstr>
      <vt:lpstr>CATEGORY B Eligibility THRESHOLDS</vt:lpstr>
      <vt:lpstr>Permanent wetland conversion </vt:lpstr>
      <vt:lpstr>A(3) Piers </vt:lpstr>
      <vt:lpstr>A(6) Mooring buoys</vt:lpstr>
      <vt:lpstr>A(10) New tidal dredging</vt:lpstr>
      <vt:lpstr>B(1) General maintenance</vt:lpstr>
      <vt:lpstr>B(4) MAINTENANCE OF TIDAL ROADSIDE DITCHES </vt:lpstr>
      <vt:lpstr>B(5) maintenance of Mosquito control ditches</vt:lpstr>
      <vt:lpstr>C(1) Utility lines</vt:lpstr>
      <vt:lpstr>C(2) Foundations for Overhead Utility Line Towers, Poles, Anchors, and Minor Attendant Features for Subsurface Utility Lines</vt:lpstr>
      <vt:lpstr>F(2) Living shorelines/beach nourishment</vt:lpstr>
      <vt:lpstr>NEW ACTIVITY</vt:lpstr>
      <vt:lpstr>e(11) Habitat restoration for Compensatory mitigation</vt:lpstr>
      <vt:lpstr>NEW project criteria requiring  cat B review</vt:lpstr>
      <vt:lpstr>NEW project criteria requiring cat B review</vt:lpstr>
      <vt:lpstr>New and Revised General  Conditions</vt:lpstr>
      <vt:lpstr>general condition #16: Critical habitat</vt:lpstr>
      <vt:lpstr>General condition #27: Designated critical resource waters</vt:lpstr>
      <vt:lpstr>General condition #29: mitigation standards</vt:lpstr>
      <vt:lpstr>General condition #31: Removal of temporary Fill, structures, and mats</vt:lpstr>
      <vt:lpstr>General condition #34: depressing pipes and culverts</vt:lpstr>
      <vt:lpstr>General condition #35: Water crossings</vt:lpstr>
      <vt:lpstr>General condition #38: Anadromous fish time-of-year restrictions</vt:lpstr>
      <vt:lpstr>General condition #39: beneficial reuse of dredged material</vt:lpstr>
      <vt:lpstr>General condition #44:  poured concrete into forms</vt:lpstr>
      <vt:lpstr>CHANGES TO SOP</vt:lpstr>
      <vt:lpstr>Return procedure</vt:lpstr>
      <vt:lpstr>401 WQC Procedure</vt:lpstr>
      <vt:lpstr>Reauthorization procedure</vt:lpstr>
      <vt:lpstr>ENFORCEMENT procedure</vt:lpstr>
      <vt:lpstr>Annual cumulative impacts reporting to nmfs</vt:lpstr>
      <vt:lpstr>Category b reporting checklist</vt:lpstr>
      <vt:lpstr>PowerPoint Presentation</vt:lpstr>
      <vt:lpstr>ATF Applications</vt:lpstr>
      <vt:lpstr>Transmittal form</vt:lpstr>
      <vt:lpstr>SELF-CERT form</vt:lpstr>
      <vt:lpstr>POC List</vt:lpstr>
      <vt:lpstr>Questions??</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Alexis</cp:lastModifiedBy>
  <cp:revision>8</cp:revision>
  <dcterms:created xsi:type="dcterms:W3CDTF">2017-02-20T05:10:01Z</dcterms:created>
  <dcterms:modified xsi:type="dcterms:W3CDTF">2021-09-30T14:24:25Z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0x0101008FAC8041BC872C488E04E5D89A23C610</vt:lpwstr>
  </property>
</Properties>
</file>